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media/image28.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79" r:id="rId4"/>
    <p:sldId id="260" r:id="rId5"/>
    <p:sldId id="261" r:id="rId6"/>
    <p:sldId id="262" r:id="rId7"/>
    <p:sldId id="263" r:id="rId8"/>
    <p:sldId id="264" r:id="rId9"/>
    <p:sldId id="265" r:id="rId10"/>
    <p:sldId id="266" r:id="rId11"/>
    <p:sldId id="267" r:id="rId12"/>
    <p:sldId id="268" r:id="rId13"/>
    <p:sldId id="270" r:id="rId14"/>
    <p:sldId id="271" r:id="rId15"/>
    <p:sldId id="273" r:id="rId16"/>
    <p:sldId id="275" r:id="rId17"/>
    <p:sldId id="277" r:id="rId18"/>
    <p:sldId id="280" r:id="rId19"/>
    <p:sldId id="281" r:id="rId20"/>
    <p:sldId id="282" r:id="rId21"/>
    <p:sldId id="283" r:id="rId22"/>
    <p:sldId id="284" r:id="rId23"/>
    <p:sldId id="287" r:id="rId24"/>
    <p:sldId id="288" r:id="rId25"/>
    <p:sldId id="289" r:id="rId26"/>
    <p:sldId id="290" r:id="rId27"/>
    <p:sldId id="285" r:id="rId28"/>
    <p:sldId id="286" r:id="rId29"/>
    <p:sldId id="294" r:id="rId30"/>
    <p:sldId id="291" r:id="rId31"/>
    <p:sldId id="292" r:id="rId32"/>
    <p:sldId id="293" r:id="rId33"/>
    <p:sldId id="295" r:id="rId34"/>
    <p:sldId id="296" r:id="rId35"/>
    <p:sldId id="297" r:id="rId36"/>
    <p:sldId id="298" r:id="rId37"/>
    <p:sldId id="299" r:id="rId38"/>
    <p:sldId id="300" r:id="rId39"/>
    <p:sldId id="301" r:id="rId40"/>
  </p:sldIdLst>
  <p:sldSz cx="12192000" cy="6858000"/>
  <p:notesSz cx="6858000" cy="9144000"/>
  <p:defaultTex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2" d="100"/>
          <a:sy n="112" d="100"/>
        </p:scale>
        <p:origin x="55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Naslovni slajd">
    <p:spTree>
      <p:nvGrpSpPr>
        <p:cNvPr id="1" name=""/>
        <p:cNvGrpSpPr/>
        <p:nvPr/>
      </p:nvGrpSpPr>
      <p:grpSpPr>
        <a:xfrm>
          <a:off x="0" y="0"/>
          <a:ext cx="0" cy="0"/>
          <a:chOff x="0" y="0"/>
          <a:chExt cx="0" cy="0"/>
        </a:xfrm>
      </p:grpSpPr>
      <p:pic>
        <p:nvPicPr>
          <p:cNvPr id="14" name="Slika 13">
            <a:extLst>
              <a:ext uri="{FF2B5EF4-FFF2-40B4-BE49-F238E27FC236}">
                <a16:creationId xmlns:a16="http://schemas.microsoft.com/office/drawing/2014/main" id="{8FBD081C-E6C2-807B-F622-45A52F57D6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2468084"/>
            <a:ext cx="9144000" cy="2387600"/>
          </a:xfrm>
        </p:spPr>
        <p:txBody>
          <a:bodyPr anchor="b"/>
          <a:lstStyle>
            <a:lvl1pPr algn="r">
              <a:defRPr sz="6000">
                <a:latin typeface="Montserrat" panose="00000500000000000000" pitchFamily="2" charset="-18"/>
              </a:defRPr>
            </a:lvl1pPr>
          </a:lstStyle>
          <a:p>
            <a:r>
              <a:rPr lang="hr-HR" dirty="0"/>
              <a:t>DOCUMENT TITLE</a:t>
            </a:r>
          </a:p>
        </p:txBody>
      </p:sp>
      <p:sp>
        <p:nvSpPr>
          <p:cNvPr id="3" name="Podnaslov 2">
            <a:extLst>
              <a:ext uri="{FF2B5EF4-FFF2-40B4-BE49-F238E27FC236}">
                <a16:creationId xmlns:a16="http://schemas.microsoft.com/office/drawing/2014/main" id="{7A61E420-EBAD-A9E6-F448-076E17D0F241}"/>
              </a:ext>
            </a:extLst>
          </p:cNvPr>
          <p:cNvSpPr>
            <a:spLocks noGrp="1"/>
          </p:cNvSpPr>
          <p:nvPr>
            <p:ph type="subTitle" idx="1" hasCustomPrompt="1"/>
          </p:nvPr>
        </p:nvSpPr>
        <p:spPr>
          <a:xfrm>
            <a:off x="2455653" y="4947759"/>
            <a:ext cx="9144000" cy="1655762"/>
          </a:xfrm>
        </p:spPr>
        <p:txBody>
          <a:bodyPr/>
          <a:lstStyle>
            <a:lvl1pPr marL="0" indent="0" algn="r">
              <a:buNone/>
              <a:defRPr sz="2400">
                <a:latin typeface="Montserrat" panose="00000500000000000000" pitchFamily="2" charset="-1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r-HR" dirty="0"/>
              <a:t>SUBHEADING</a:t>
            </a:r>
          </a:p>
        </p:txBody>
      </p:sp>
    </p:spTree>
    <p:extLst>
      <p:ext uri="{BB962C8B-B14F-4D97-AF65-F5344CB8AC3E}">
        <p14:creationId xmlns:p14="http://schemas.microsoft.com/office/powerpoint/2010/main" val="163797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9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428"/>
            <a:ext cx="12191996" cy="6857140"/>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HOMEWORK</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3093361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0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428"/>
            <a:ext cx="12191994" cy="6857140"/>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ASSESSMENTS</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5881854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21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428"/>
            <a:ext cx="12191994" cy="6857139"/>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ADDITIONAL READING</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34553890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22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428"/>
            <a:ext cx="12191993" cy="6857139"/>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RESOURCES</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10157655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Završni slajd">
    <p:spTree>
      <p:nvGrpSpPr>
        <p:cNvPr id="1" name=""/>
        <p:cNvGrpSpPr/>
        <p:nvPr/>
      </p:nvGrpSpPr>
      <p:grpSpPr>
        <a:xfrm>
          <a:off x="0" y="0"/>
          <a:ext cx="0" cy="0"/>
          <a:chOff x="0" y="0"/>
          <a:chExt cx="0" cy="0"/>
        </a:xfrm>
      </p:grpSpPr>
      <p:pic>
        <p:nvPicPr>
          <p:cNvPr id="9" name="Slika 8">
            <a:extLst>
              <a:ext uri="{FF2B5EF4-FFF2-40B4-BE49-F238E27FC236}">
                <a16:creationId xmlns:a16="http://schemas.microsoft.com/office/drawing/2014/main" id="{1E9C26A1-6687-A87D-1AE0-CDCFC63DA5B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2"/>
          </a:xfrm>
          <a:prstGeom prst="rect">
            <a:avLst/>
          </a:prstGeom>
        </p:spPr>
      </p:pic>
    </p:spTree>
    <p:extLst>
      <p:ext uri="{BB962C8B-B14F-4D97-AF65-F5344CB8AC3E}">
        <p14:creationId xmlns:p14="http://schemas.microsoft.com/office/powerpoint/2010/main" val="2049827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Naslovni slajd">
    <p:spTree>
      <p:nvGrpSpPr>
        <p:cNvPr id="1" name=""/>
        <p:cNvGrpSpPr/>
        <p:nvPr/>
      </p:nvGrpSpPr>
      <p:grpSpPr>
        <a:xfrm>
          <a:off x="0" y="0"/>
          <a:ext cx="0" cy="0"/>
          <a:chOff x="0" y="0"/>
          <a:chExt cx="0" cy="0"/>
        </a:xfrm>
      </p:grpSpPr>
      <p:pic>
        <p:nvPicPr>
          <p:cNvPr id="9" name="Slika 8">
            <a:extLst>
              <a:ext uri="{FF2B5EF4-FFF2-40B4-BE49-F238E27FC236}">
                <a16:creationId xmlns:a16="http://schemas.microsoft.com/office/drawing/2014/main" id="{1E9C26A1-6687-A87D-1AE0-CDCFC63DA5B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3382477"/>
            <a:ext cx="9144000" cy="2387600"/>
          </a:xfrm>
        </p:spPr>
        <p:txBody>
          <a:bodyPr anchor="b"/>
          <a:lstStyle>
            <a:lvl1pPr algn="r">
              <a:defRPr sz="4800">
                <a:latin typeface="Bahnschrift" panose="020B0502040204020203" pitchFamily="34" charset="0"/>
              </a:defRPr>
            </a:lvl1pPr>
          </a:lstStyle>
          <a:p>
            <a:r>
              <a:rPr lang="hr-HR" dirty="0"/>
              <a:t>HEADING</a:t>
            </a:r>
          </a:p>
        </p:txBody>
      </p:sp>
    </p:spTree>
    <p:extLst>
      <p:ext uri="{BB962C8B-B14F-4D97-AF65-F5344CB8AC3E}">
        <p14:creationId xmlns:p14="http://schemas.microsoft.com/office/powerpoint/2010/main" val="162662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Naslov i sadržaj">
    <p:spTree>
      <p:nvGrpSpPr>
        <p:cNvPr id="1" name=""/>
        <p:cNvGrpSpPr/>
        <p:nvPr/>
      </p:nvGrpSpPr>
      <p:grpSpPr>
        <a:xfrm>
          <a:off x="0" y="0"/>
          <a:ext cx="0" cy="0"/>
          <a:chOff x="0" y="0"/>
          <a:chExt cx="0" cy="0"/>
        </a:xfrm>
      </p:grpSpPr>
      <p:pic>
        <p:nvPicPr>
          <p:cNvPr id="10" name="Slika 9" descr="Slika na kojoj se prikazuje crta, snimka zaslona, šarenilo, dizajn&#10;&#10;Opis je automatski generiran">
            <a:extLst>
              <a:ext uri="{FF2B5EF4-FFF2-40B4-BE49-F238E27FC236}">
                <a16:creationId xmlns:a16="http://schemas.microsoft.com/office/drawing/2014/main" id="{7D3E6235-77BD-81C2-1C4B-460BFF2AC5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1601275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sadržaja">
    <p:spTree>
      <p:nvGrpSpPr>
        <p:cNvPr id="1" name=""/>
        <p:cNvGrpSpPr/>
        <p:nvPr/>
      </p:nvGrpSpPr>
      <p:grpSpPr>
        <a:xfrm>
          <a:off x="0" y="0"/>
          <a:ext cx="0" cy="0"/>
          <a:chOff x="0" y="0"/>
          <a:chExt cx="0" cy="0"/>
        </a:xfrm>
      </p:grpSpPr>
      <p:pic>
        <p:nvPicPr>
          <p:cNvPr id="8" name="Slika 7" descr="Slika na kojoj se prikazuje crta, snimka zaslona, šarenilo, dizajn">
            <a:extLst>
              <a:ext uri="{FF2B5EF4-FFF2-40B4-BE49-F238E27FC236}">
                <a16:creationId xmlns:a16="http://schemas.microsoft.com/office/drawing/2014/main" id="{813DD7BB-6C45-D079-40C8-D9AAFA3351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E69C0126-D498-D7EF-F08C-471CA839C90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E0915537-B2D1-B872-5BC6-E6A6498B822A}"/>
              </a:ext>
            </a:extLst>
          </p:cNvPr>
          <p:cNvSpPr>
            <a:spLocks noGrp="1"/>
          </p:cNvSpPr>
          <p:nvPr>
            <p:ph sz="half" idx="1"/>
          </p:nvPr>
        </p:nvSpPr>
        <p:spPr>
          <a:xfrm>
            <a:off x="838200" y="1825625"/>
            <a:ext cx="5181600" cy="4351338"/>
          </a:xfrm>
        </p:spPr>
        <p:txBody>
          <a:bodyPr/>
          <a:lstStyle>
            <a:lvl1pPr>
              <a:defRPr>
                <a:latin typeface="Bahnschrift SemiLight" panose="020B0502040204020203" pitchFamily="34" charset="0"/>
              </a:defRPr>
            </a:lvl1pPr>
          </a:lstStyle>
          <a:p>
            <a:pPr lvl="0"/>
            <a:r>
              <a:rPr lang="hr-HR" dirty="0"/>
              <a:t>Kliknite da biste uredili matrice</a:t>
            </a:r>
          </a:p>
        </p:txBody>
      </p:sp>
      <p:sp>
        <p:nvSpPr>
          <p:cNvPr id="4" name="Rezervirano mjesto sadržaja 3">
            <a:extLst>
              <a:ext uri="{FF2B5EF4-FFF2-40B4-BE49-F238E27FC236}">
                <a16:creationId xmlns:a16="http://schemas.microsoft.com/office/drawing/2014/main" id="{6E429AF7-3B52-7B21-C5E7-7BA86CDA8184}"/>
              </a:ext>
            </a:extLst>
          </p:cNvPr>
          <p:cNvSpPr>
            <a:spLocks noGrp="1"/>
          </p:cNvSpPr>
          <p:nvPr>
            <p:ph sz="half" idx="2"/>
          </p:nvPr>
        </p:nvSpPr>
        <p:spPr>
          <a:xfrm>
            <a:off x="6172200" y="1825625"/>
            <a:ext cx="5181600" cy="4351338"/>
          </a:xfrm>
        </p:spPr>
        <p:txBody>
          <a:bodyPr/>
          <a:lstStyle>
            <a:lvl1pPr marL="0" indent="0">
              <a:buNone/>
              <a:defRPr/>
            </a:lvl1pPr>
          </a:lstStyle>
          <a:p>
            <a:pPr lvl="0"/>
            <a:endParaRPr lang="hr-HR" dirty="0"/>
          </a:p>
        </p:txBody>
      </p:sp>
    </p:spTree>
    <p:extLst>
      <p:ext uri="{BB962C8B-B14F-4D97-AF65-F5344CB8AC3E}">
        <p14:creationId xmlns:p14="http://schemas.microsoft.com/office/powerpoint/2010/main" val="4130842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Naslovni slajd">
    <p:spTree>
      <p:nvGrpSpPr>
        <p:cNvPr id="1" name=""/>
        <p:cNvGrpSpPr/>
        <p:nvPr/>
      </p:nvGrpSpPr>
      <p:grpSpPr>
        <a:xfrm>
          <a:off x="0" y="0"/>
          <a:ext cx="0" cy="0"/>
          <a:chOff x="0" y="0"/>
          <a:chExt cx="0" cy="0"/>
        </a:xfrm>
      </p:grpSpPr>
      <p:pic>
        <p:nvPicPr>
          <p:cNvPr id="4" name="Slika 3">
            <a:extLst>
              <a:ext uri="{FF2B5EF4-FFF2-40B4-BE49-F238E27FC236}">
                <a16:creationId xmlns:a16="http://schemas.microsoft.com/office/drawing/2014/main" id="{5F67D23E-A28C-75D8-1345-0AB914675C6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3382477"/>
            <a:ext cx="9144000" cy="2387600"/>
          </a:xfrm>
        </p:spPr>
        <p:txBody>
          <a:bodyPr anchor="b"/>
          <a:lstStyle>
            <a:lvl1pPr algn="r">
              <a:defRPr sz="4800">
                <a:latin typeface="Bahnschrift" panose="020B0502040204020203" pitchFamily="34" charset="0"/>
              </a:defRPr>
            </a:lvl1pPr>
          </a:lstStyle>
          <a:p>
            <a:r>
              <a:rPr lang="hr-HR" dirty="0"/>
              <a:t>HEADING</a:t>
            </a:r>
          </a:p>
        </p:txBody>
      </p:sp>
    </p:spTree>
    <p:extLst>
      <p:ext uri="{BB962C8B-B14F-4D97-AF65-F5344CB8AC3E}">
        <p14:creationId xmlns:p14="http://schemas.microsoft.com/office/powerpoint/2010/main" val="2252550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3_Naslov i sadržaj">
    <p:spTree>
      <p:nvGrpSpPr>
        <p:cNvPr id="1" name=""/>
        <p:cNvGrpSpPr/>
        <p:nvPr/>
      </p:nvGrpSpPr>
      <p:grpSpPr>
        <a:xfrm>
          <a:off x="0" y="0"/>
          <a:ext cx="0" cy="0"/>
          <a:chOff x="0" y="0"/>
          <a:chExt cx="0" cy="0"/>
        </a:xfrm>
      </p:grpSpPr>
      <p:pic>
        <p:nvPicPr>
          <p:cNvPr id="6" name="Slika 5" descr="Slika na kojoj se prikazuje ljubičasto, Magenta, Jorgovan, ljubičica&#10;&#10;Opis je automatski generiran">
            <a:extLst>
              <a:ext uri="{FF2B5EF4-FFF2-40B4-BE49-F238E27FC236}">
                <a16:creationId xmlns:a16="http://schemas.microsoft.com/office/drawing/2014/main" id="{35DF2062-AC53-CC06-3408-F03D9B95BB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2226208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3_Dva sadržaja">
    <p:spTree>
      <p:nvGrpSpPr>
        <p:cNvPr id="1" name=""/>
        <p:cNvGrpSpPr/>
        <p:nvPr/>
      </p:nvGrpSpPr>
      <p:grpSpPr>
        <a:xfrm>
          <a:off x="0" y="0"/>
          <a:ext cx="0" cy="0"/>
          <a:chOff x="0" y="0"/>
          <a:chExt cx="0" cy="0"/>
        </a:xfrm>
      </p:grpSpPr>
      <p:pic>
        <p:nvPicPr>
          <p:cNvPr id="5" name="Slika 4" descr="Slika na kojoj se prikazuje ljubičasto, Magenta, Jorgovan, ljubičica&#10;&#10;Opis je automatski generiran">
            <a:extLst>
              <a:ext uri="{FF2B5EF4-FFF2-40B4-BE49-F238E27FC236}">
                <a16:creationId xmlns:a16="http://schemas.microsoft.com/office/drawing/2014/main" id="{9FAA237F-8481-A276-5DC5-A3FC50F5B1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E69C0126-D498-D7EF-F08C-471CA839C90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E0915537-B2D1-B872-5BC6-E6A6498B822A}"/>
              </a:ext>
            </a:extLst>
          </p:cNvPr>
          <p:cNvSpPr>
            <a:spLocks noGrp="1"/>
          </p:cNvSpPr>
          <p:nvPr>
            <p:ph sz="half" idx="1"/>
          </p:nvPr>
        </p:nvSpPr>
        <p:spPr>
          <a:xfrm>
            <a:off x="838200" y="1825625"/>
            <a:ext cx="5181600" cy="4351338"/>
          </a:xfrm>
        </p:spPr>
        <p:txBody>
          <a:bodyPr/>
          <a:lstStyle>
            <a:lvl1pPr>
              <a:defRPr>
                <a:latin typeface="Bahnschrift SemiLight" panose="020B0502040204020203" pitchFamily="34" charset="0"/>
              </a:defRPr>
            </a:lvl1pPr>
          </a:lstStyle>
          <a:p>
            <a:pPr lvl="0"/>
            <a:r>
              <a:rPr lang="hr-HR" dirty="0"/>
              <a:t>Kliknite da biste uredili matrice</a:t>
            </a:r>
          </a:p>
        </p:txBody>
      </p:sp>
      <p:sp>
        <p:nvSpPr>
          <p:cNvPr id="4" name="Rezervirano mjesto sadržaja 3">
            <a:extLst>
              <a:ext uri="{FF2B5EF4-FFF2-40B4-BE49-F238E27FC236}">
                <a16:creationId xmlns:a16="http://schemas.microsoft.com/office/drawing/2014/main" id="{6E429AF7-3B52-7B21-C5E7-7BA86CDA8184}"/>
              </a:ext>
            </a:extLst>
          </p:cNvPr>
          <p:cNvSpPr>
            <a:spLocks noGrp="1"/>
          </p:cNvSpPr>
          <p:nvPr>
            <p:ph sz="half" idx="2"/>
          </p:nvPr>
        </p:nvSpPr>
        <p:spPr>
          <a:xfrm>
            <a:off x="6172200" y="1825625"/>
            <a:ext cx="5181600" cy="4351338"/>
          </a:xfrm>
        </p:spPr>
        <p:txBody>
          <a:bodyPr/>
          <a:lstStyle>
            <a:lvl1pPr marL="0" indent="0">
              <a:buNone/>
              <a:defRPr/>
            </a:lvl1pPr>
          </a:lstStyle>
          <a:p>
            <a:pPr lvl="0"/>
            <a:endParaRPr lang="hr-HR" dirty="0"/>
          </a:p>
        </p:txBody>
      </p:sp>
    </p:spTree>
    <p:extLst>
      <p:ext uri="{BB962C8B-B14F-4D97-AF65-F5344CB8AC3E}">
        <p14:creationId xmlns:p14="http://schemas.microsoft.com/office/powerpoint/2010/main" val="1883575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17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1"/>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DISCUSSION</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1371600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8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428"/>
            <a:ext cx="12191996" cy="6857141"/>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EXERCISE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3597803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zervirano mjesto naslova 1">
            <a:extLst>
              <a:ext uri="{FF2B5EF4-FFF2-40B4-BE49-F238E27FC236}">
                <a16:creationId xmlns:a16="http://schemas.microsoft.com/office/drawing/2014/main" id="{1B650DF9-2458-1434-6EFF-3D965EDC4A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r-HR" dirty="0"/>
              <a:t>Kliknite da biste uredili stil naslova matrice</a:t>
            </a:r>
          </a:p>
        </p:txBody>
      </p:sp>
      <p:sp>
        <p:nvSpPr>
          <p:cNvPr id="3" name="Rezervirano mjesto teksta 2">
            <a:extLst>
              <a:ext uri="{FF2B5EF4-FFF2-40B4-BE49-F238E27FC236}">
                <a16:creationId xmlns:a16="http://schemas.microsoft.com/office/drawing/2014/main" id="{76C6E5EE-2B8F-9019-690C-3AF0A69B8C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r-HR"/>
              <a:t>Kliknite da biste uredili matrice</a:t>
            </a:r>
          </a:p>
          <a:p>
            <a:pPr lvl="1"/>
            <a:r>
              <a:rPr lang="hr-HR"/>
              <a:t>Druga razina</a:t>
            </a:r>
          </a:p>
          <a:p>
            <a:pPr lvl="2"/>
            <a:r>
              <a:rPr lang="hr-HR"/>
              <a:t>Treća razina</a:t>
            </a:r>
          </a:p>
          <a:p>
            <a:pPr lvl="3"/>
            <a:r>
              <a:rPr lang="hr-HR"/>
              <a:t>Četvrta razina</a:t>
            </a:r>
          </a:p>
          <a:p>
            <a:pPr lvl="4"/>
            <a:r>
              <a:rPr lang="hr-HR"/>
              <a:t>Peta razina stilove teksta</a:t>
            </a:r>
          </a:p>
        </p:txBody>
      </p:sp>
      <p:sp>
        <p:nvSpPr>
          <p:cNvPr id="4" name="Rezervirano mjesto datuma 3">
            <a:extLst>
              <a:ext uri="{FF2B5EF4-FFF2-40B4-BE49-F238E27FC236}">
                <a16:creationId xmlns:a16="http://schemas.microsoft.com/office/drawing/2014/main" id="{470CF1CA-F427-A5AF-96AA-671002CD74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63B997-549E-41F4-A1E4-B0CF42B49EF1}" type="datetimeFigureOut">
              <a:rPr lang="hr-HR" smtClean="0"/>
              <a:t>11.6.2025.</a:t>
            </a:fld>
            <a:endParaRPr lang="hr-HR"/>
          </a:p>
        </p:txBody>
      </p:sp>
      <p:sp>
        <p:nvSpPr>
          <p:cNvPr id="5" name="Rezervirano mjesto podnožja 4">
            <a:extLst>
              <a:ext uri="{FF2B5EF4-FFF2-40B4-BE49-F238E27FC236}">
                <a16:creationId xmlns:a16="http://schemas.microsoft.com/office/drawing/2014/main" id="{8D829544-1FE5-4ED0-6A51-373B245680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r-HR"/>
          </a:p>
        </p:txBody>
      </p:sp>
      <p:sp>
        <p:nvSpPr>
          <p:cNvPr id="6" name="Rezervirano mjesto broja slajda 5">
            <a:extLst>
              <a:ext uri="{FF2B5EF4-FFF2-40B4-BE49-F238E27FC236}">
                <a16:creationId xmlns:a16="http://schemas.microsoft.com/office/drawing/2014/main" id="{33A67201-5F88-A086-59F5-4A06FA6BE0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CDD723-16A0-42C8-A963-6C8D73A0AD48}" type="slidenum">
              <a:rPr lang="hr-HR" smtClean="0"/>
              <a:t>‹N›</a:t>
            </a:fld>
            <a:endParaRPr lang="hr-HR"/>
          </a:p>
        </p:txBody>
      </p:sp>
    </p:spTree>
    <p:extLst>
      <p:ext uri="{BB962C8B-B14F-4D97-AF65-F5344CB8AC3E}">
        <p14:creationId xmlns:p14="http://schemas.microsoft.com/office/powerpoint/2010/main" val="897513809"/>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0" r:id="rId3"/>
    <p:sldLayoutId id="2147483659" r:id="rId4"/>
    <p:sldLayoutId id="2147483667" r:id="rId5"/>
    <p:sldLayoutId id="2147483653" r:id="rId6"/>
    <p:sldLayoutId id="2147483662" r:id="rId7"/>
    <p:sldLayoutId id="2147483682" r:id="rId8"/>
    <p:sldLayoutId id="2147483683" r:id="rId9"/>
    <p:sldLayoutId id="2147483684" r:id="rId10"/>
    <p:sldLayoutId id="2147483685" r:id="rId11"/>
    <p:sldLayoutId id="2147483686" r:id="rId12"/>
    <p:sldLayoutId id="2147483687" r:id="rId13"/>
    <p:sldLayoutId id="214748366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slov 3">
            <a:extLst>
              <a:ext uri="{FF2B5EF4-FFF2-40B4-BE49-F238E27FC236}">
                <a16:creationId xmlns:a16="http://schemas.microsoft.com/office/drawing/2014/main" id="{4022C4E9-1E70-8866-3479-A24FD93D0CAC}"/>
              </a:ext>
            </a:extLst>
          </p:cNvPr>
          <p:cNvSpPr>
            <a:spLocks noGrp="1"/>
          </p:cNvSpPr>
          <p:nvPr>
            <p:ph type="ctrTitle"/>
          </p:nvPr>
        </p:nvSpPr>
        <p:spPr/>
        <p:txBody>
          <a:bodyPr>
            <a:normAutofit fontScale="90000"/>
          </a:bodyPr>
          <a:lstStyle/>
          <a:p>
            <a:r>
              <a:rPr lang="en-GB" dirty="0"/>
              <a:t>1. Fundamentals of Agile project management methodology</a:t>
            </a:r>
            <a:endParaRPr lang="hr-HR" dirty="0"/>
          </a:p>
        </p:txBody>
      </p:sp>
      <p:sp>
        <p:nvSpPr>
          <p:cNvPr id="5" name="Podnaslov 4">
            <a:extLst>
              <a:ext uri="{FF2B5EF4-FFF2-40B4-BE49-F238E27FC236}">
                <a16:creationId xmlns:a16="http://schemas.microsoft.com/office/drawing/2014/main" id="{2D59F4E1-B531-21D4-1874-34304F7DAD4F}"/>
              </a:ext>
            </a:extLst>
          </p:cNvPr>
          <p:cNvSpPr>
            <a:spLocks noGrp="1"/>
          </p:cNvSpPr>
          <p:nvPr>
            <p:ph type="subTitle" idx="1"/>
          </p:nvPr>
        </p:nvSpPr>
        <p:spPr/>
        <p:txBody>
          <a:bodyPr/>
          <a:lstStyle/>
          <a:p>
            <a:r>
              <a:rPr lang="en-GB" dirty="0"/>
              <a:t>(4 hours)</a:t>
            </a:r>
            <a:endParaRPr lang="hr-HR" dirty="0"/>
          </a:p>
        </p:txBody>
      </p:sp>
    </p:spTree>
    <p:extLst>
      <p:ext uri="{BB962C8B-B14F-4D97-AF65-F5344CB8AC3E}">
        <p14:creationId xmlns:p14="http://schemas.microsoft.com/office/powerpoint/2010/main" val="495518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F78FB-C37E-DCF2-C646-436B7D32D9E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6744152-5705-A0D7-1249-BA6E18EF92B5}"/>
              </a:ext>
            </a:extLst>
          </p:cNvPr>
          <p:cNvSpPr>
            <a:spLocks noGrp="1"/>
          </p:cNvSpPr>
          <p:nvPr>
            <p:ph type="title"/>
          </p:nvPr>
        </p:nvSpPr>
        <p:spPr/>
        <p:txBody>
          <a:bodyPr/>
          <a:lstStyle/>
          <a:p>
            <a:r>
              <a:rPr lang="en-GB" dirty="0"/>
              <a:t>Key principles of agile project management</a:t>
            </a:r>
          </a:p>
        </p:txBody>
      </p:sp>
      <p:sp>
        <p:nvSpPr>
          <p:cNvPr id="3" name="Segnaposto contenuto 2">
            <a:extLst>
              <a:ext uri="{FF2B5EF4-FFF2-40B4-BE49-F238E27FC236}">
                <a16:creationId xmlns:a16="http://schemas.microsoft.com/office/drawing/2014/main" id="{20EAA881-D6BA-9A15-1B58-64B55B35BD21}"/>
              </a:ext>
            </a:extLst>
          </p:cNvPr>
          <p:cNvSpPr>
            <a:spLocks noGrp="1"/>
          </p:cNvSpPr>
          <p:nvPr>
            <p:ph idx="1"/>
          </p:nvPr>
        </p:nvSpPr>
        <p:spPr>
          <a:xfrm>
            <a:off x="838200" y="1825625"/>
            <a:ext cx="10515600" cy="926121"/>
          </a:xfrm>
        </p:spPr>
        <p:txBody>
          <a:bodyPr>
            <a:normAutofit fontScale="92500" lnSpcReduction="20000"/>
          </a:bodyPr>
          <a:lstStyle/>
          <a:p>
            <a:pPr marL="0" indent="0">
              <a:buNone/>
            </a:pPr>
            <a:r>
              <a:rPr lang="en-GB" dirty="0"/>
              <a:t>Agile methods, as opposed to traditional (waterfall) methods, propose a less structured approach aimed at releasing functioning and quality software quickly and frequently</a:t>
            </a:r>
          </a:p>
          <a:p>
            <a:endParaRPr lang="en-GB" dirty="0"/>
          </a:p>
        </p:txBody>
      </p:sp>
      <p:pic>
        <p:nvPicPr>
          <p:cNvPr id="5" name="Immagine 4">
            <a:extLst>
              <a:ext uri="{FF2B5EF4-FFF2-40B4-BE49-F238E27FC236}">
                <a16:creationId xmlns:a16="http://schemas.microsoft.com/office/drawing/2014/main" id="{5A963EBA-0CC2-2C95-D273-7766344B28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8149" y="3175025"/>
            <a:ext cx="6635701" cy="3317850"/>
          </a:xfrm>
          <a:prstGeom prst="rect">
            <a:avLst/>
          </a:prstGeom>
        </p:spPr>
      </p:pic>
    </p:spTree>
    <p:extLst>
      <p:ext uri="{BB962C8B-B14F-4D97-AF65-F5344CB8AC3E}">
        <p14:creationId xmlns:p14="http://schemas.microsoft.com/office/powerpoint/2010/main" val="1997443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64F94-50C5-A4FC-453E-D80B26D8D77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EF241FF3-F541-CF45-A609-1CDC91FE59D9}"/>
              </a:ext>
            </a:extLst>
          </p:cNvPr>
          <p:cNvSpPr>
            <a:spLocks noGrp="1"/>
          </p:cNvSpPr>
          <p:nvPr>
            <p:ph type="title"/>
          </p:nvPr>
        </p:nvSpPr>
        <p:spPr/>
        <p:txBody>
          <a:bodyPr/>
          <a:lstStyle/>
          <a:p>
            <a:r>
              <a:rPr lang="en-GB" dirty="0"/>
              <a:t>Key principles of agile project management</a:t>
            </a:r>
          </a:p>
        </p:txBody>
      </p:sp>
      <p:sp>
        <p:nvSpPr>
          <p:cNvPr id="3" name="Segnaposto contenuto 2">
            <a:extLst>
              <a:ext uri="{FF2B5EF4-FFF2-40B4-BE49-F238E27FC236}">
                <a16:creationId xmlns:a16="http://schemas.microsoft.com/office/drawing/2014/main" id="{BE71F0E7-D58A-867E-F3A6-28024814BE55}"/>
              </a:ext>
            </a:extLst>
          </p:cNvPr>
          <p:cNvSpPr>
            <a:spLocks noGrp="1"/>
          </p:cNvSpPr>
          <p:nvPr>
            <p:ph idx="1"/>
          </p:nvPr>
        </p:nvSpPr>
        <p:spPr/>
        <p:txBody>
          <a:bodyPr/>
          <a:lstStyle/>
          <a:p>
            <a:pPr marL="0" indent="0">
              <a:buNone/>
            </a:pPr>
            <a:r>
              <a:rPr lang="en-GB" dirty="0"/>
              <a:t>1. Customer value first: making sure that the project, product and team values are aligned to release quality products faster and more cost-effectively</a:t>
            </a:r>
          </a:p>
          <a:p>
            <a:pPr marL="0" indent="0">
              <a:buNone/>
            </a:pPr>
            <a:endParaRPr lang="en-GB" dirty="0"/>
          </a:p>
          <a:p>
            <a:pPr marL="0" indent="0">
              <a:buNone/>
            </a:pPr>
            <a:r>
              <a:rPr lang="en-GB" dirty="0"/>
              <a:t>2. Small functionalities: create a stream of complete functionalities, released to the customer incrementally over the life of the project</a:t>
            </a:r>
          </a:p>
        </p:txBody>
      </p:sp>
    </p:spTree>
    <p:extLst>
      <p:ext uri="{BB962C8B-B14F-4D97-AF65-F5344CB8AC3E}">
        <p14:creationId xmlns:p14="http://schemas.microsoft.com/office/powerpoint/2010/main" val="2660146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C8B46-072D-750E-65AC-D8F5CAD3C5C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A2BD642-BFC0-683D-5BCB-3379A4E95721}"/>
              </a:ext>
            </a:extLst>
          </p:cNvPr>
          <p:cNvSpPr>
            <a:spLocks noGrp="1"/>
          </p:cNvSpPr>
          <p:nvPr>
            <p:ph type="title"/>
          </p:nvPr>
        </p:nvSpPr>
        <p:spPr/>
        <p:txBody>
          <a:bodyPr/>
          <a:lstStyle/>
          <a:p>
            <a:r>
              <a:rPr lang="en-GB" dirty="0"/>
              <a:t>Key principles of agile project management</a:t>
            </a:r>
          </a:p>
        </p:txBody>
      </p:sp>
      <p:sp>
        <p:nvSpPr>
          <p:cNvPr id="3" name="Segnaposto contenuto 2">
            <a:extLst>
              <a:ext uri="{FF2B5EF4-FFF2-40B4-BE49-F238E27FC236}">
                <a16:creationId xmlns:a16="http://schemas.microsoft.com/office/drawing/2014/main" id="{6DD4F899-8198-6B4A-D3D8-5A36B4BF6FC8}"/>
              </a:ext>
            </a:extLst>
          </p:cNvPr>
          <p:cNvSpPr>
            <a:spLocks noGrp="1"/>
          </p:cNvSpPr>
          <p:nvPr>
            <p:ph idx="1"/>
          </p:nvPr>
        </p:nvSpPr>
        <p:spPr/>
        <p:txBody>
          <a:bodyPr/>
          <a:lstStyle/>
          <a:p>
            <a:pPr marL="0" indent="0">
              <a:buNone/>
            </a:pPr>
            <a:r>
              <a:rPr lang="en-GB" dirty="0"/>
              <a:t>3. Small, integrated working groups: intensive collaboration through close placement and face-to-face communication; roles are diversified within integrated, self-organised groups and self-disciplined</a:t>
            </a:r>
          </a:p>
          <a:p>
            <a:pPr marL="0" indent="0">
              <a:buNone/>
            </a:pPr>
            <a:endParaRPr lang="en-GB" dirty="0"/>
          </a:p>
          <a:p>
            <a:pPr marL="0" indent="0">
              <a:buNone/>
            </a:pPr>
            <a:r>
              <a:rPr lang="en-GB" dirty="0"/>
              <a:t>4. Small and continuous improvements: teams reflect, learn and adapt to change; work influences the plan</a:t>
            </a:r>
          </a:p>
          <a:p>
            <a:pPr marL="0" indent="0">
              <a:buNone/>
            </a:pPr>
            <a:endParaRPr lang="en-GB" dirty="0"/>
          </a:p>
          <a:p>
            <a:pPr marL="0" indent="0">
              <a:buNone/>
            </a:pPr>
            <a:endParaRPr lang="en-GB" dirty="0"/>
          </a:p>
        </p:txBody>
      </p:sp>
    </p:spTree>
    <p:extLst>
      <p:ext uri="{BB962C8B-B14F-4D97-AF65-F5344CB8AC3E}">
        <p14:creationId xmlns:p14="http://schemas.microsoft.com/office/powerpoint/2010/main" val="2376774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CCE795-7360-E587-7E18-3175E5DD8B92}"/>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5CA1A944-995E-A731-61EC-82F3C25D836C}"/>
              </a:ext>
            </a:extLst>
          </p:cNvPr>
          <p:cNvSpPr>
            <a:spLocks noGrp="1"/>
          </p:cNvSpPr>
          <p:nvPr>
            <p:ph type="title"/>
          </p:nvPr>
        </p:nvSpPr>
        <p:spPr/>
        <p:txBody>
          <a:bodyPr/>
          <a:lstStyle/>
          <a:p>
            <a:r>
              <a:rPr lang="en-GB" dirty="0"/>
              <a:t>Key principles of agile project management</a:t>
            </a:r>
          </a:p>
        </p:txBody>
      </p:sp>
      <p:sp>
        <p:nvSpPr>
          <p:cNvPr id="3" name="Segnaposto contenuto 2">
            <a:extLst>
              <a:ext uri="{FF2B5EF4-FFF2-40B4-BE49-F238E27FC236}">
                <a16:creationId xmlns:a16="http://schemas.microsoft.com/office/drawing/2014/main" id="{6798F7C8-93BD-C78E-4583-815AEFD69EA2}"/>
              </a:ext>
            </a:extLst>
          </p:cNvPr>
          <p:cNvSpPr>
            <a:spLocks noGrp="1"/>
          </p:cNvSpPr>
          <p:nvPr>
            <p:ph idx="1"/>
          </p:nvPr>
        </p:nvSpPr>
        <p:spPr/>
        <p:txBody>
          <a:bodyPr/>
          <a:lstStyle/>
          <a:p>
            <a:pPr marL="0" indent="0">
              <a:buNone/>
            </a:pPr>
            <a:r>
              <a:rPr lang="en-GB" dirty="0"/>
              <a:t>What does this have to do with project management?</a:t>
            </a:r>
          </a:p>
          <a:p>
            <a:pPr marL="0" indent="0">
              <a:buNone/>
            </a:pPr>
            <a:endParaRPr lang="en-GB" dirty="0"/>
          </a:p>
          <a:p>
            <a:pPr marL="0" indent="0">
              <a:buNone/>
            </a:pPr>
            <a:r>
              <a:rPr lang="en-GB" dirty="0"/>
              <a:t>Agile' approaches help teams (not only IT) to respond to uncertainty...</a:t>
            </a:r>
          </a:p>
          <a:p>
            <a:pPr marL="0" indent="0">
              <a:buNone/>
            </a:pPr>
            <a:r>
              <a:rPr lang="en-GB" dirty="0"/>
              <a:t>through incremental and iterative work cycles, accompanied by empirical feedback</a:t>
            </a:r>
          </a:p>
          <a:p>
            <a:pPr marL="0" indent="0">
              <a:buNone/>
            </a:pPr>
            <a:endParaRPr lang="en-GB" dirty="0"/>
          </a:p>
          <a:p>
            <a:pPr marL="0" indent="0">
              <a:buNone/>
            </a:pPr>
            <a:r>
              <a:rPr lang="en-GB" sz="2800" spc="-10" dirty="0">
                <a:cs typeface="Microsoft Sans Serif"/>
              </a:rPr>
              <a:t>(agilemethodology.org) </a:t>
            </a:r>
            <a:endParaRPr lang="en-GB" sz="2800" dirty="0">
              <a:cs typeface="Microsoft Sans Serif"/>
            </a:endParaRPr>
          </a:p>
          <a:p>
            <a:pPr marL="0" indent="0">
              <a:buNone/>
            </a:pPr>
            <a:r>
              <a:rPr lang="en-GB" dirty="0"/>
              <a:t> </a:t>
            </a:r>
          </a:p>
          <a:p>
            <a:pPr marL="0" indent="0">
              <a:buNone/>
            </a:pPr>
            <a:endParaRPr lang="en-GB" dirty="0"/>
          </a:p>
          <a:p>
            <a:pPr marL="0" indent="0">
              <a:buNone/>
            </a:pPr>
            <a:endParaRPr lang="en-GB" dirty="0"/>
          </a:p>
        </p:txBody>
      </p:sp>
    </p:spTree>
    <p:extLst>
      <p:ext uri="{BB962C8B-B14F-4D97-AF65-F5344CB8AC3E}">
        <p14:creationId xmlns:p14="http://schemas.microsoft.com/office/powerpoint/2010/main" val="47762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35142-AA19-B784-1E6D-09CBE05F6365}"/>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B19282A-DCC0-052C-748E-83C6E4E10360}"/>
              </a:ext>
            </a:extLst>
          </p:cNvPr>
          <p:cNvSpPr>
            <a:spLocks noGrp="1"/>
          </p:cNvSpPr>
          <p:nvPr>
            <p:ph type="title"/>
          </p:nvPr>
        </p:nvSpPr>
        <p:spPr/>
        <p:txBody>
          <a:bodyPr/>
          <a:lstStyle/>
          <a:p>
            <a:r>
              <a:rPr lang="en-GB" dirty="0"/>
              <a:t>Where to start?</a:t>
            </a:r>
          </a:p>
        </p:txBody>
      </p:sp>
      <p:pic>
        <p:nvPicPr>
          <p:cNvPr id="6" name="object 3">
            <a:extLst>
              <a:ext uri="{FF2B5EF4-FFF2-40B4-BE49-F238E27FC236}">
                <a16:creationId xmlns:a16="http://schemas.microsoft.com/office/drawing/2014/main" id="{42B3CDA3-EC63-99C7-7BB3-F3840A02EC35}"/>
              </a:ext>
            </a:extLst>
          </p:cNvPr>
          <p:cNvPicPr/>
          <p:nvPr/>
        </p:nvPicPr>
        <p:blipFill>
          <a:blip r:embed="rId2" cstate="print"/>
          <a:stretch>
            <a:fillRect/>
          </a:stretch>
        </p:blipFill>
        <p:spPr>
          <a:xfrm>
            <a:off x="1539756" y="2418461"/>
            <a:ext cx="9270673" cy="3161008"/>
          </a:xfrm>
          <a:prstGeom prst="rect">
            <a:avLst/>
          </a:prstGeom>
        </p:spPr>
      </p:pic>
    </p:spTree>
    <p:extLst>
      <p:ext uri="{BB962C8B-B14F-4D97-AF65-F5344CB8AC3E}">
        <p14:creationId xmlns:p14="http://schemas.microsoft.com/office/powerpoint/2010/main" val="2608616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742B4-6942-EB85-60E4-35CE53B761B2}"/>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EBBE03F-63E3-8FAE-FDB9-6CA9F79C230B}"/>
              </a:ext>
            </a:extLst>
          </p:cNvPr>
          <p:cNvSpPr>
            <a:spLocks noGrp="1"/>
          </p:cNvSpPr>
          <p:nvPr>
            <p:ph type="title"/>
          </p:nvPr>
        </p:nvSpPr>
        <p:spPr/>
        <p:txBody>
          <a:bodyPr/>
          <a:lstStyle/>
          <a:p>
            <a:r>
              <a:rPr lang="en-GB" dirty="0"/>
              <a:t>1. Minimum Viable Product (MVP)</a:t>
            </a:r>
          </a:p>
        </p:txBody>
      </p:sp>
      <p:sp>
        <p:nvSpPr>
          <p:cNvPr id="3" name="Segnaposto contenuto 2">
            <a:extLst>
              <a:ext uri="{FF2B5EF4-FFF2-40B4-BE49-F238E27FC236}">
                <a16:creationId xmlns:a16="http://schemas.microsoft.com/office/drawing/2014/main" id="{921AE396-E971-7CE0-D238-5E656721E0E0}"/>
              </a:ext>
            </a:extLst>
          </p:cNvPr>
          <p:cNvSpPr>
            <a:spLocks noGrp="1"/>
          </p:cNvSpPr>
          <p:nvPr>
            <p:ph idx="1"/>
          </p:nvPr>
        </p:nvSpPr>
        <p:spPr/>
        <p:txBody>
          <a:bodyPr/>
          <a:lstStyle/>
          <a:p>
            <a:pPr marL="0" indent="0">
              <a:buNone/>
            </a:pPr>
            <a:r>
              <a:rPr lang="en-GB" dirty="0"/>
              <a:t>When developing an innovative product, the Minimum Viable Product (MVP) is the product with the highest return on investment relative to the risk.</a:t>
            </a:r>
          </a:p>
          <a:p>
            <a:pPr marL="0" indent="0">
              <a:buNone/>
            </a:pPr>
            <a:r>
              <a:rPr lang="en-GB" dirty="0"/>
              <a:t> </a:t>
            </a:r>
          </a:p>
          <a:p>
            <a:pPr marL="0" indent="0">
              <a:buNone/>
            </a:pPr>
            <a:endParaRPr lang="en-GB" dirty="0"/>
          </a:p>
          <a:p>
            <a:pPr marL="0" indent="0">
              <a:buNone/>
            </a:pPr>
            <a:endParaRPr lang="en-GB" dirty="0"/>
          </a:p>
        </p:txBody>
      </p:sp>
      <p:pic>
        <p:nvPicPr>
          <p:cNvPr id="4" name="object 3">
            <a:extLst>
              <a:ext uri="{FF2B5EF4-FFF2-40B4-BE49-F238E27FC236}">
                <a16:creationId xmlns:a16="http://schemas.microsoft.com/office/drawing/2014/main" id="{7349FD4B-6FF6-852F-76A1-E9D8733D8C4E}"/>
              </a:ext>
            </a:extLst>
          </p:cNvPr>
          <p:cNvPicPr>
            <a:picLocks/>
          </p:cNvPicPr>
          <p:nvPr/>
        </p:nvPicPr>
        <p:blipFill>
          <a:blip r:embed="rId2" cstate="print"/>
          <a:stretch>
            <a:fillRect/>
          </a:stretch>
        </p:blipFill>
        <p:spPr>
          <a:xfrm>
            <a:off x="3394671" y="3211423"/>
            <a:ext cx="4510189" cy="3100477"/>
          </a:xfrm>
          <a:prstGeom prst="rect">
            <a:avLst/>
          </a:prstGeom>
        </p:spPr>
      </p:pic>
    </p:spTree>
    <p:extLst>
      <p:ext uri="{BB962C8B-B14F-4D97-AF65-F5344CB8AC3E}">
        <p14:creationId xmlns:p14="http://schemas.microsoft.com/office/powerpoint/2010/main" val="32367973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786B1-0CFF-71E1-F746-05D26FDDCF4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EA95E49-12EE-9134-08B0-A00542BD1494}"/>
              </a:ext>
            </a:extLst>
          </p:cNvPr>
          <p:cNvSpPr>
            <a:spLocks noGrp="1"/>
          </p:cNvSpPr>
          <p:nvPr>
            <p:ph type="title"/>
          </p:nvPr>
        </p:nvSpPr>
        <p:spPr/>
        <p:txBody>
          <a:bodyPr/>
          <a:lstStyle/>
          <a:p>
            <a:r>
              <a:rPr lang="en-GB" dirty="0"/>
              <a:t>1. Minimum Viable Product (MVP)</a:t>
            </a:r>
          </a:p>
        </p:txBody>
      </p:sp>
      <p:sp>
        <p:nvSpPr>
          <p:cNvPr id="3" name="Segnaposto contenuto 2">
            <a:extLst>
              <a:ext uri="{FF2B5EF4-FFF2-40B4-BE49-F238E27FC236}">
                <a16:creationId xmlns:a16="http://schemas.microsoft.com/office/drawing/2014/main" id="{B4337870-08AB-02BD-FAC5-20065127E8E1}"/>
              </a:ext>
            </a:extLst>
          </p:cNvPr>
          <p:cNvSpPr>
            <a:spLocks noGrp="1"/>
          </p:cNvSpPr>
          <p:nvPr>
            <p:ph idx="1"/>
          </p:nvPr>
        </p:nvSpPr>
        <p:spPr/>
        <p:txBody>
          <a:bodyPr>
            <a:normAutofit fontScale="92500" lnSpcReduction="20000"/>
          </a:bodyPr>
          <a:lstStyle/>
          <a:p>
            <a:pPr marL="0" indent="0">
              <a:buNone/>
            </a:pPr>
            <a:r>
              <a:rPr lang="en-GB" dirty="0"/>
              <a:t>More than a product, an MVP is a strategy and an iterative process of idea generation, prototyping, presentation, data collection, analysis and learning for the purpose of:</a:t>
            </a:r>
          </a:p>
          <a:p>
            <a:pPr marL="0" indent="0">
              <a:buNone/>
            </a:pPr>
            <a:endParaRPr lang="en-GB" dirty="0"/>
          </a:p>
          <a:p>
            <a:r>
              <a:rPr lang="en-GB" dirty="0"/>
              <a:t>test product hypotheses with minimal resources</a:t>
            </a:r>
          </a:p>
          <a:p>
            <a:r>
              <a:rPr lang="en-GB" dirty="0"/>
              <a:t>accelerate learning about market dynamics</a:t>
            </a:r>
          </a:p>
          <a:p>
            <a:r>
              <a:rPr lang="en-GB" dirty="0"/>
              <a:t>reduce engineering hours</a:t>
            </a:r>
          </a:p>
          <a:p>
            <a:r>
              <a:rPr lang="en-GB" dirty="0"/>
              <a:t>give early adopters a product as soon as possible</a:t>
            </a:r>
          </a:p>
          <a:p>
            <a:pPr marL="0" indent="0">
              <a:buNone/>
            </a:pPr>
            <a:endParaRPr lang="en-GB" dirty="0"/>
          </a:p>
          <a:p>
            <a:pPr marL="0" indent="0">
              <a:buNone/>
            </a:pPr>
            <a:r>
              <a:rPr lang="en-GB" dirty="0"/>
              <a:t>Note: An MVP (≠ Activity to be performed = task) cannot be described by an action!</a:t>
            </a:r>
          </a:p>
          <a:p>
            <a:pPr marL="0" indent="0">
              <a:buNone/>
            </a:pPr>
            <a:endParaRPr lang="en-GB" dirty="0"/>
          </a:p>
          <a:p>
            <a:pPr marL="0" indent="0">
              <a:buNone/>
            </a:pPr>
            <a:endParaRPr lang="en-GB" dirty="0"/>
          </a:p>
          <a:p>
            <a:pPr marL="0" indent="0">
              <a:buNone/>
            </a:pPr>
            <a:endParaRPr lang="en-GB" dirty="0"/>
          </a:p>
        </p:txBody>
      </p:sp>
    </p:spTree>
    <p:extLst>
      <p:ext uri="{BB962C8B-B14F-4D97-AF65-F5344CB8AC3E}">
        <p14:creationId xmlns:p14="http://schemas.microsoft.com/office/powerpoint/2010/main" val="1013619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26860-BF24-ED51-146B-C3B1003E050F}"/>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F91CFC6-BA9D-40C4-E70D-B90A62CBB9F4}"/>
              </a:ext>
            </a:extLst>
          </p:cNvPr>
          <p:cNvSpPr>
            <a:spLocks noGrp="1"/>
          </p:cNvSpPr>
          <p:nvPr>
            <p:ph type="title"/>
          </p:nvPr>
        </p:nvSpPr>
        <p:spPr/>
        <p:txBody>
          <a:bodyPr/>
          <a:lstStyle/>
          <a:p>
            <a:r>
              <a:rPr lang="en-GB" dirty="0"/>
              <a:t>2. Iterations</a:t>
            </a:r>
          </a:p>
        </p:txBody>
      </p:sp>
      <p:pic>
        <p:nvPicPr>
          <p:cNvPr id="6" name="object 2">
            <a:extLst>
              <a:ext uri="{FF2B5EF4-FFF2-40B4-BE49-F238E27FC236}">
                <a16:creationId xmlns:a16="http://schemas.microsoft.com/office/drawing/2014/main" id="{F3B00610-68BD-F0B1-A6DB-7C4E572D8654}"/>
              </a:ext>
            </a:extLst>
          </p:cNvPr>
          <p:cNvPicPr/>
          <p:nvPr/>
        </p:nvPicPr>
        <p:blipFill>
          <a:blip r:embed="rId2" cstate="print"/>
          <a:stretch>
            <a:fillRect/>
          </a:stretch>
        </p:blipFill>
        <p:spPr>
          <a:xfrm>
            <a:off x="3010271" y="1985183"/>
            <a:ext cx="6171457" cy="4178797"/>
          </a:xfrm>
          <a:prstGeom prst="rect">
            <a:avLst/>
          </a:prstGeom>
        </p:spPr>
      </p:pic>
    </p:spTree>
    <p:extLst>
      <p:ext uri="{BB962C8B-B14F-4D97-AF65-F5344CB8AC3E}">
        <p14:creationId xmlns:p14="http://schemas.microsoft.com/office/powerpoint/2010/main" val="4234567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EBD4F-3623-B00E-6A3B-63CC6A99181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9F9EC85-F05C-5F7A-4196-78F1F97EB60E}"/>
              </a:ext>
            </a:extLst>
          </p:cNvPr>
          <p:cNvSpPr>
            <a:spLocks noGrp="1"/>
          </p:cNvSpPr>
          <p:nvPr>
            <p:ph type="title"/>
          </p:nvPr>
        </p:nvSpPr>
        <p:spPr/>
        <p:txBody>
          <a:bodyPr/>
          <a:lstStyle/>
          <a:p>
            <a:r>
              <a:rPr lang="it-IT" dirty="0"/>
              <a:t>3</a:t>
            </a:r>
            <a:r>
              <a:rPr lang="en-GB" dirty="0"/>
              <a:t>. Adaptation</a:t>
            </a:r>
          </a:p>
        </p:txBody>
      </p:sp>
      <p:pic>
        <p:nvPicPr>
          <p:cNvPr id="6" name="object 2">
            <a:extLst>
              <a:ext uri="{FF2B5EF4-FFF2-40B4-BE49-F238E27FC236}">
                <a16:creationId xmlns:a16="http://schemas.microsoft.com/office/drawing/2014/main" id="{B0C23FB0-C9EA-5A1F-0A68-ABFE4466E030}"/>
              </a:ext>
            </a:extLst>
          </p:cNvPr>
          <p:cNvPicPr/>
          <p:nvPr/>
        </p:nvPicPr>
        <p:blipFill>
          <a:blip r:embed="rId2" cstate="print"/>
          <a:stretch>
            <a:fillRect/>
          </a:stretch>
        </p:blipFill>
        <p:spPr>
          <a:xfrm>
            <a:off x="2947486" y="2196270"/>
            <a:ext cx="6297027" cy="3720663"/>
          </a:xfrm>
          <a:prstGeom prst="rect">
            <a:avLst/>
          </a:prstGeom>
        </p:spPr>
      </p:pic>
    </p:spTree>
    <p:extLst>
      <p:ext uri="{BB962C8B-B14F-4D97-AF65-F5344CB8AC3E}">
        <p14:creationId xmlns:p14="http://schemas.microsoft.com/office/powerpoint/2010/main" val="19007078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61C20-3E56-435A-AE33-4A4677A43DB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CC13EED-B650-3454-96C6-6FDE09550892}"/>
              </a:ext>
            </a:extLst>
          </p:cNvPr>
          <p:cNvSpPr>
            <a:spLocks noGrp="1"/>
          </p:cNvSpPr>
          <p:nvPr>
            <p:ph type="title"/>
          </p:nvPr>
        </p:nvSpPr>
        <p:spPr/>
        <p:txBody>
          <a:bodyPr/>
          <a:lstStyle/>
          <a:p>
            <a:r>
              <a:rPr lang="it-IT" sz="3600" spc="-10" dirty="0"/>
              <a:t>So </a:t>
            </a:r>
            <a:r>
              <a:rPr lang="it-IT" sz="3600" spc="-10" dirty="0" err="1"/>
              <a:t>abandoning</a:t>
            </a:r>
            <a:r>
              <a:rPr lang="it-IT" sz="3600" spc="-10" dirty="0"/>
              <a:t> </a:t>
            </a:r>
            <a:r>
              <a:rPr lang="it-IT" sz="3600" spc="-10" dirty="0" err="1"/>
              <a:t>traditional</a:t>
            </a:r>
            <a:r>
              <a:rPr lang="it-IT" sz="3600" spc="-10" dirty="0"/>
              <a:t> </a:t>
            </a:r>
            <a:r>
              <a:rPr lang="it-IT" sz="3600" spc="-10" dirty="0" err="1"/>
              <a:t>logic</a:t>
            </a:r>
            <a:r>
              <a:rPr lang="it-IT" sz="3600" spc="-10" dirty="0"/>
              <a:t>?</a:t>
            </a:r>
            <a:endParaRPr lang="en-GB" dirty="0"/>
          </a:p>
        </p:txBody>
      </p:sp>
      <p:sp>
        <p:nvSpPr>
          <p:cNvPr id="3" name="Segnaposto contenuto 2">
            <a:extLst>
              <a:ext uri="{FF2B5EF4-FFF2-40B4-BE49-F238E27FC236}">
                <a16:creationId xmlns:a16="http://schemas.microsoft.com/office/drawing/2014/main" id="{C6514584-D066-6318-F0CA-6559B4C2EC9E}"/>
              </a:ext>
            </a:extLst>
          </p:cNvPr>
          <p:cNvSpPr>
            <a:spLocks noGrp="1"/>
          </p:cNvSpPr>
          <p:nvPr>
            <p:ph idx="1"/>
          </p:nvPr>
        </p:nvSpPr>
        <p:spPr/>
        <p:txBody>
          <a:bodyPr>
            <a:normAutofit/>
          </a:bodyPr>
          <a:lstStyle/>
          <a:p>
            <a:pPr marL="0" indent="0">
              <a:buNone/>
            </a:pPr>
            <a:r>
              <a:rPr lang="en-GB" dirty="0"/>
              <a:t>No, each approach has its own validity!</a:t>
            </a:r>
          </a:p>
          <a:p>
            <a:pPr marL="0" indent="0">
              <a:buNone/>
            </a:pPr>
            <a:endParaRPr lang="en-GB" dirty="0"/>
          </a:p>
          <a:p>
            <a:pPr marL="0" indent="0">
              <a:buNone/>
            </a:pPr>
            <a:endParaRPr lang="en-GB" dirty="0"/>
          </a:p>
        </p:txBody>
      </p:sp>
      <p:pic>
        <p:nvPicPr>
          <p:cNvPr id="8" name="object 3">
            <a:extLst>
              <a:ext uri="{FF2B5EF4-FFF2-40B4-BE49-F238E27FC236}">
                <a16:creationId xmlns:a16="http://schemas.microsoft.com/office/drawing/2014/main" id="{94D681A4-0E9D-B9F2-2431-27638DC461CD}"/>
              </a:ext>
            </a:extLst>
          </p:cNvPr>
          <p:cNvPicPr/>
          <p:nvPr/>
        </p:nvPicPr>
        <p:blipFill>
          <a:blip r:embed="rId2" cstate="print"/>
          <a:stretch>
            <a:fillRect/>
          </a:stretch>
        </p:blipFill>
        <p:spPr>
          <a:xfrm>
            <a:off x="3254523" y="2665709"/>
            <a:ext cx="5682954" cy="3511254"/>
          </a:xfrm>
          <a:prstGeom prst="rect">
            <a:avLst/>
          </a:prstGeom>
        </p:spPr>
      </p:pic>
    </p:spTree>
    <p:extLst>
      <p:ext uri="{BB962C8B-B14F-4D97-AF65-F5344CB8AC3E}">
        <p14:creationId xmlns:p14="http://schemas.microsoft.com/office/powerpoint/2010/main" val="3395073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800716-82D9-79F4-3087-9E19ECD700D1}"/>
              </a:ext>
            </a:extLst>
          </p:cNvPr>
          <p:cNvSpPr>
            <a:spLocks noGrp="1"/>
          </p:cNvSpPr>
          <p:nvPr>
            <p:ph type="title"/>
          </p:nvPr>
        </p:nvSpPr>
        <p:spPr/>
        <p:txBody>
          <a:bodyPr/>
          <a:lstStyle/>
          <a:p>
            <a:r>
              <a:rPr lang="it-IT" dirty="0" err="1"/>
              <a:t>Summary</a:t>
            </a:r>
            <a:endParaRPr lang="en-GB" dirty="0"/>
          </a:p>
        </p:txBody>
      </p:sp>
      <p:sp>
        <p:nvSpPr>
          <p:cNvPr id="3" name="Segnaposto contenuto 2">
            <a:extLst>
              <a:ext uri="{FF2B5EF4-FFF2-40B4-BE49-F238E27FC236}">
                <a16:creationId xmlns:a16="http://schemas.microsoft.com/office/drawing/2014/main" id="{372F9546-237F-F96E-4A05-555FA62B4A5A}"/>
              </a:ext>
            </a:extLst>
          </p:cNvPr>
          <p:cNvSpPr>
            <a:spLocks noGrp="1"/>
          </p:cNvSpPr>
          <p:nvPr>
            <p:ph idx="1"/>
          </p:nvPr>
        </p:nvSpPr>
        <p:spPr/>
        <p:txBody>
          <a:bodyPr/>
          <a:lstStyle/>
          <a:p>
            <a:pPr marL="0" indent="0">
              <a:buNone/>
            </a:pPr>
            <a:r>
              <a:rPr lang="en-GB" dirty="0"/>
              <a:t>1.1 Agile taxonomy (1.5 hours)</a:t>
            </a:r>
          </a:p>
          <a:p>
            <a:pPr marL="0" indent="0">
              <a:buNone/>
            </a:pPr>
            <a:r>
              <a:rPr lang="en-GB" dirty="0"/>
              <a:t>1.2 Managing a project with an Agile approach (2.5 hours)</a:t>
            </a:r>
          </a:p>
        </p:txBody>
      </p:sp>
    </p:spTree>
    <p:extLst>
      <p:ext uri="{BB962C8B-B14F-4D97-AF65-F5344CB8AC3E}">
        <p14:creationId xmlns:p14="http://schemas.microsoft.com/office/powerpoint/2010/main" val="10582579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00780-1507-A88B-3C93-0BF9A707989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4B9F7FF-3B90-5720-EEE8-74507787B4D2}"/>
              </a:ext>
            </a:extLst>
          </p:cNvPr>
          <p:cNvSpPr>
            <a:spLocks noGrp="1"/>
          </p:cNvSpPr>
          <p:nvPr>
            <p:ph type="title"/>
          </p:nvPr>
        </p:nvSpPr>
        <p:spPr/>
        <p:txBody>
          <a:bodyPr/>
          <a:lstStyle/>
          <a:p>
            <a:r>
              <a:rPr lang="it-IT" sz="3600" spc="-10" dirty="0"/>
              <a:t>So </a:t>
            </a:r>
            <a:r>
              <a:rPr lang="it-IT" sz="3600" spc="-10" dirty="0" err="1"/>
              <a:t>abandoning</a:t>
            </a:r>
            <a:r>
              <a:rPr lang="it-IT" sz="3600" spc="-10" dirty="0"/>
              <a:t> </a:t>
            </a:r>
            <a:r>
              <a:rPr lang="it-IT" sz="3600" spc="-10" dirty="0" err="1"/>
              <a:t>traditional</a:t>
            </a:r>
            <a:r>
              <a:rPr lang="it-IT" sz="3600" spc="-10" dirty="0"/>
              <a:t> </a:t>
            </a:r>
            <a:r>
              <a:rPr lang="it-IT" sz="3600" spc="-10" dirty="0" err="1"/>
              <a:t>logic</a:t>
            </a:r>
            <a:r>
              <a:rPr lang="it-IT" sz="3600" spc="-10" dirty="0"/>
              <a:t>?</a:t>
            </a:r>
            <a:endParaRPr lang="en-GB" dirty="0"/>
          </a:p>
        </p:txBody>
      </p:sp>
      <p:pic>
        <p:nvPicPr>
          <p:cNvPr id="6" name="object 4"/>
          <p:cNvPicPr/>
          <p:nvPr/>
        </p:nvPicPr>
        <p:blipFill>
          <a:blip r:embed="rId2" cstate="print"/>
          <a:stretch>
            <a:fillRect/>
          </a:stretch>
        </p:blipFill>
        <p:spPr>
          <a:xfrm>
            <a:off x="3124961" y="1811707"/>
            <a:ext cx="5942077" cy="4887995"/>
          </a:xfrm>
          <a:prstGeom prst="rect">
            <a:avLst/>
          </a:prstGeom>
        </p:spPr>
      </p:pic>
    </p:spTree>
    <p:extLst>
      <p:ext uri="{BB962C8B-B14F-4D97-AF65-F5344CB8AC3E}">
        <p14:creationId xmlns:p14="http://schemas.microsoft.com/office/powerpoint/2010/main" val="2719644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01A5E-A754-9C24-36DA-5853A21C27A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7AB7DE2-02A3-1002-458F-6C6EE827F2EB}"/>
              </a:ext>
            </a:extLst>
          </p:cNvPr>
          <p:cNvSpPr>
            <a:spLocks noGrp="1"/>
          </p:cNvSpPr>
          <p:nvPr>
            <p:ph type="title"/>
          </p:nvPr>
        </p:nvSpPr>
        <p:spPr/>
        <p:txBody>
          <a:bodyPr/>
          <a:lstStyle/>
          <a:p>
            <a:pPr marL="0" indent="0">
              <a:buNone/>
            </a:pPr>
            <a:r>
              <a:rPr lang="en-GB" dirty="0"/>
              <a:t>Agile or Lean?</a:t>
            </a:r>
          </a:p>
        </p:txBody>
      </p:sp>
      <p:graphicFrame>
        <p:nvGraphicFramePr>
          <p:cNvPr id="6" name="object 3">
            <a:extLst>
              <a:ext uri="{FF2B5EF4-FFF2-40B4-BE49-F238E27FC236}">
                <a16:creationId xmlns:a16="http://schemas.microsoft.com/office/drawing/2014/main" id="{186293C5-4317-24E7-0207-4121F365AD35}"/>
              </a:ext>
            </a:extLst>
          </p:cNvPr>
          <p:cNvGraphicFramePr>
            <a:graphicFrameLocks noGrp="1"/>
          </p:cNvGraphicFramePr>
          <p:nvPr>
            <p:extLst>
              <p:ext uri="{D42A27DB-BD31-4B8C-83A1-F6EECF244321}">
                <p14:modId xmlns:p14="http://schemas.microsoft.com/office/powerpoint/2010/main" val="1420264176"/>
              </p:ext>
            </p:extLst>
          </p:nvPr>
        </p:nvGraphicFramePr>
        <p:xfrm>
          <a:off x="2117845" y="2594497"/>
          <a:ext cx="3092450" cy="3091180"/>
        </p:xfrm>
        <a:graphic>
          <a:graphicData uri="http://schemas.openxmlformats.org/drawingml/2006/table">
            <a:tbl>
              <a:tblPr firstRow="1" bandRow="1">
                <a:tableStyleId>{2D5ABB26-0587-4C30-8999-92F81FD0307C}</a:tableStyleId>
              </a:tblPr>
              <a:tblGrid>
                <a:gridCol w="1546225">
                  <a:extLst>
                    <a:ext uri="{9D8B030D-6E8A-4147-A177-3AD203B41FA5}">
                      <a16:colId xmlns:a16="http://schemas.microsoft.com/office/drawing/2014/main" val="20000"/>
                    </a:ext>
                  </a:extLst>
                </a:gridCol>
                <a:gridCol w="1546225">
                  <a:extLst>
                    <a:ext uri="{9D8B030D-6E8A-4147-A177-3AD203B41FA5}">
                      <a16:colId xmlns:a16="http://schemas.microsoft.com/office/drawing/2014/main" val="20001"/>
                    </a:ext>
                  </a:extLst>
                </a:gridCol>
              </a:tblGrid>
              <a:tr h="1545590">
                <a:tc>
                  <a:txBody>
                    <a:bodyPr/>
                    <a:lstStyle/>
                    <a:p>
                      <a:pPr>
                        <a:lnSpc>
                          <a:spcPct val="100000"/>
                        </a:lnSpc>
                      </a:pPr>
                      <a:endParaRPr sz="1400" dirty="0">
                        <a:latin typeface="Times New Roman"/>
                        <a:cs typeface="Times New Roman"/>
                      </a:endParaRPr>
                    </a:p>
                    <a:p>
                      <a:pPr>
                        <a:lnSpc>
                          <a:spcPct val="100000"/>
                        </a:lnSpc>
                      </a:pPr>
                      <a:endParaRPr sz="1400" dirty="0">
                        <a:latin typeface="Times New Roman"/>
                        <a:cs typeface="Times New Roman"/>
                      </a:endParaRPr>
                    </a:p>
                    <a:p>
                      <a:pPr>
                        <a:lnSpc>
                          <a:spcPct val="100000"/>
                        </a:lnSpc>
                        <a:spcBef>
                          <a:spcPts val="375"/>
                        </a:spcBef>
                      </a:pPr>
                      <a:endParaRPr sz="1400" dirty="0">
                        <a:latin typeface="Times New Roman"/>
                        <a:cs typeface="Times New Roman"/>
                      </a:endParaRPr>
                    </a:p>
                    <a:p>
                      <a:pPr algn="ctr">
                        <a:lnSpc>
                          <a:spcPct val="100000"/>
                        </a:lnSpc>
                      </a:pPr>
                      <a:r>
                        <a:rPr sz="1400" b="1" spc="-10" dirty="0">
                          <a:latin typeface="Trebuchet MS"/>
                          <a:cs typeface="Trebuchet MS"/>
                        </a:rPr>
                        <a:t>AGILE</a:t>
                      </a:r>
                      <a:endParaRPr sz="1400" dirty="0">
                        <a:latin typeface="Trebuchet MS"/>
                        <a:cs typeface="Trebuchet MS"/>
                      </a:endParaRPr>
                    </a:p>
                  </a:txBody>
                  <a:tcPr marL="0" marR="0" marT="0" marB="0">
                    <a:lnL w="9525">
                      <a:solidFill>
                        <a:srgbClr val="202729"/>
                      </a:solidFill>
                      <a:prstDash val="solid"/>
                    </a:lnL>
                    <a:lnR w="9525">
                      <a:solidFill>
                        <a:srgbClr val="202729"/>
                      </a:solidFill>
                      <a:prstDash val="solid"/>
                    </a:lnR>
                    <a:lnT w="9525">
                      <a:solidFill>
                        <a:srgbClr val="202729"/>
                      </a:solidFill>
                      <a:prstDash val="solid"/>
                    </a:lnT>
                    <a:lnB w="9525">
                      <a:solidFill>
                        <a:srgbClr val="202729"/>
                      </a:solidFill>
                      <a:prstDash val="solid"/>
                    </a:lnB>
                    <a:solidFill>
                      <a:srgbClr val="63D197"/>
                    </a:solidFill>
                  </a:tcPr>
                </a:tc>
                <a:tc>
                  <a:txBody>
                    <a:bodyPr/>
                    <a:lstStyle/>
                    <a:p>
                      <a:pPr>
                        <a:lnSpc>
                          <a:spcPct val="100000"/>
                        </a:lnSpc>
                      </a:pPr>
                      <a:endParaRPr sz="1200" dirty="0">
                        <a:latin typeface="Times New Roman"/>
                        <a:cs typeface="Times New Roman"/>
                      </a:endParaRPr>
                    </a:p>
                  </a:txBody>
                  <a:tcPr marL="0" marR="0" marT="0" marB="0">
                    <a:lnL w="9525">
                      <a:solidFill>
                        <a:srgbClr val="202729"/>
                      </a:solidFill>
                      <a:prstDash val="solid"/>
                    </a:lnL>
                    <a:lnR w="9525">
                      <a:solidFill>
                        <a:srgbClr val="202729"/>
                      </a:solidFill>
                      <a:prstDash val="solid"/>
                    </a:lnR>
                    <a:lnT w="9525">
                      <a:solidFill>
                        <a:srgbClr val="202729"/>
                      </a:solidFill>
                      <a:prstDash val="solid"/>
                    </a:lnT>
                    <a:lnB w="9525">
                      <a:solidFill>
                        <a:srgbClr val="202729"/>
                      </a:solidFill>
                      <a:prstDash val="solid"/>
                    </a:lnB>
                  </a:tcPr>
                </a:tc>
                <a:extLst>
                  <a:ext uri="{0D108BD9-81ED-4DB2-BD59-A6C34878D82A}">
                    <a16:rowId xmlns:a16="http://schemas.microsoft.com/office/drawing/2014/main" val="10000"/>
                  </a:ext>
                </a:extLst>
              </a:tr>
              <a:tr h="1545590">
                <a:tc>
                  <a:txBody>
                    <a:bodyPr/>
                    <a:lstStyle/>
                    <a:p>
                      <a:pPr>
                        <a:lnSpc>
                          <a:spcPct val="100000"/>
                        </a:lnSpc>
                      </a:pPr>
                      <a:endParaRPr sz="1200">
                        <a:latin typeface="Times New Roman"/>
                        <a:cs typeface="Times New Roman"/>
                      </a:endParaRPr>
                    </a:p>
                  </a:txBody>
                  <a:tcPr marL="0" marR="0" marT="0" marB="0">
                    <a:lnL w="9525">
                      <a:solidFill>
                        <a:srgbClr val="202729"/>
                      </a:solidFill>
                      <a:prstDash val="solid"/>
                    </a:lnL>
                    <a:lnR w="9525">
                      <a:solidFill>
                        <a:srgbClr val="202729"/>
                      </a:solidFill>
                      <a:prstDash val="solid"/>
                    </a:lnR>
                    <a:lnT w="9525">
                      <a:solidFill>
                        <a:srgbClr val="202729"/>
                      </a:solidFill>
                      <a:prstDash val="solid"/>
                    </a:lnT>
                    <a:lnB w="9525">
                      <a:solidFill>
                        <a:srgbClr val="202729"/>
                      </a:solidFill>
                      <a:prstDash val="solid"/>
                    </a:lnB>
                  </a:tcPr>
                </a:tc>
                <a:tc>
                  <a:txBody>
                    <a:bodyPr/>
                    <a:lstStyle/>
                    <a:p>
                      <a:pPr>
                        <a:lnSpc>
                          <a:spcPct val="100000"/>
                        </a:lnSpc>
                      </a:pPr>
                      <a:endParaRPr sz="1400" dirty="0">
                        <a:latin typeface="Times New Roman"/>
                        <a:cs typeface="Times New Roman"/>
                      </a:endParaRPr>
                    </a:p>
                    <a:p>
                      <a:pPr>
                        <a:lnSpc>
                          <a:spcPct val="100000"/>
                        </a:lnSpc>
                      </a:pPr>
                      <a:endParaRPr sz="1400" dirty="0">
                        <a:latin typeface="Times New Roman"/>
                        <a:cs typeface="Times New Roman"/>
                      </a:endParaRPr>
                    </a:p>
                    <a:p>
                      <a:pPr>
                        <a:lnSpc>
                          <a:spcPct val="100000"/>
                        </a:lnSpc>
                        <a:spcBef>
                          <a:spcPts val="375"/>
                        </a:spcBef>
                      </a:pPr>
                      <a:endParaRPr sz="1400" dirty="0">
                        <a:latin typeface="Times New Roman"/>
                        <a:cs typeface="Times New Roman"/>
                      </a:endParaRPr>
                    </a:p>
                    <a:p>
                      <a:pPr algn="ctr">
                        <a:lnSpc>
                          <a:spcPct val="100000"/>
                        </a:lnSpc>
                      </a:pPr>
                      <a:r>
                        <a:rPr sz="1400" b="1" spc="-20" dirty="0">
                          <a:solidFill>
                            <a:srgbClr val="FFFFFF"/>
                          </a:solidFill>
                          <a:latin typeface="Trebuchet MS"/>
                          <a:cs typeface="Trebuchet MS"/>
                        </a:rPr>
                        <a:t>LEAN</a:t>
                      </a:r>
                      <a:endParaRPr sz="1400" dirty="0">
                        <a:latin typeface="Trebuchet MS"/>
                        <a:cs typeface="Trebuchet MS"/>
                      </a:endParaRPr>
                    </a:p>
                  </a:txBody>
                  <a:tcPr marL="0" marR="0" marT="0" marB="0">
                    <a:lnL w="9525">
                      <a:solidFill>
                        <a:srgbClr val="202729"/>
                      </a:solidFill>
                      <a:prstDash val="solid"/>
                    </a:lnL>
                    <a:lnR w="9525">
                      <a:solidFill>
                        <a:srgbClr val="202729"/>
                      </a:solidFill>
                      <a:prstDash val="solid"/>
                    </a:lnR>
                    <a:lnT w="9525">
                      <a:solidFill>
                        <a:srgbClr val="202729"/>
                      </a:solidFill>
                      <a:prstDash val="solid"/>
                    </a:lnT>
                    <a:lnB w="9525">
                      <a:solidFill>
                        <a:srgbClr val="202729"/>
                      </a:solidFill>
                      <a:prstDash val="solid"/>
                    </a:lnB>
                    <a:solidFill>
                      <a:srgbClr val="302142"/>
                    </a:solidFill>
                  </a:tcPr>
                </a:tc>
                <a:extLst>
                  <a:ext uri="{0D108BD9-81ED-4DB2-BD59-A6C34878D82A}">
                    <a16:rowId xmlns:a16="http://schemas.microsoft.com/office/drawing/2014/main" val="10001"/>
                  </a:ext>
                </a:extLst>
              </a:tr>
            </a:tbl>
          </a:graphicData>
        </a:graphic>
      </p:graphicFrame>
      <p:graphicFrame>
        <p:nvGraphicFramePr>
          <p:cNvPr id="7" name="object 9">
            <a:extLst>
              <a:ext uri="{FF2B5EF4-FFF2-40B4-BE49-F238E27FC236}">
                <a16:creationId xmlns:a16="http://schemas.microsoft.com/office/drawing/2014/main" id="{54346F86-DBB0-AFC0-D9EE-FB65F2716FBF}"/>
              </a:ext>
            </a:extLst>
          </p:cNvPr>
          <p:cNvGraphicFramePr>
            <a:graphicFrameLocks noGrp="1"/>
          </p:cNvGraphicFramePr>
          <p:nvPr>
            <p:extLst>
              <p:ext uri="{D42A27DB-BD31-4B8C-83A1-F6EECF244321}">
                <p14:modId xmlns:p14="http://schemas.microsoft.com/office/powerpoint/2010/main" val="1163133975"/>
              </p:ext>
            </p:extLst>
          </p:nvPr>
        </p:nvGraphicFramePr>
        <p:xfrm>
          <a:off x="6819520" y="2695145"/>
          <a:ext cx="3781425" cy="2889884"/>
        </p:xfrm>
        <a:graphic>
          <a:graphicData uri="http://schemas.openxmlformats.org/drawingml/2006/table">
            <a:tbl>
              <a:tblPr firstRow="1" bandRow="1">
                <a:tableStyleId>{2D5ABB26-0587-4C30-8999-92F81FD0307C}</a:tableStyleId>
              </a:tblPr>
              <a:tblGrid>
                <a:gridCol w="1254760">
                  <a:extLst>
                    <a:ext uri="{9D8B030D-6E8A-4147-A177-3AD203B41FA5}">
                      <a16:colId xmlns:a16="http://schemas.microsoft.com/office/drawing/2014/main" val="20000"/>
                    </a:ext>
                  </a:extLst>
                </a:gridCol>
                <a:gridCol w="2526665">
                  <a:extLst>
                    <a:ext uri="{9D8B030D-6E8A-4147-A177-3AD203B41FA5}">
                      <a16:colId xmlns:a16="http://schemas.microsoft.com/office/drawing/2014/main" val="20001"/>
                    </a:ext>
                  </a:extLst>
                </a:gridCol>
              </a:tblGrid>
              <a:tr h="429895">
                <a:tc>
                  <a:txBody>
                    <a:bodyPr/>
                    <a:lstStyle/>
                    <a:p>
                      <a:pPr marL="85725">
                        <a:lnSpc>
                          <a:spcPct val="100000"/>
                        </a:lnSpc>
                        <a:spcBef>
                          <a:spcPts val="615"/>
                        </a:spcBef>
                      </a:pPr>
                      <a:r>
                        <a:rPr lang="en-GB" sz="1400" b="1" spc="-10" dirty="0">
                          <a:latin typeface="Arial"/>
                          <a:cs typeface="Arial"/>
                        </a:rPr>
                        <a:t>Tending to...</a:t>
                      </a:r>
                      <a:endParaRPr sz="1400" dirty="0">
                        <a:latin typeface="Arial"/>
                        <a:cs typeface="Arial"/>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lang="it-IT" sz="1400" b="1" spc="-10" dirty="0" err="1">
                          <a:latin typeface="Arial"/>
                          <a:cs typeface="Arial"/>
                        </a:rPr>
                        <a:t>When</a:t>
                      </a:r>
                      <a:r>
                        <a:rPr sz="1400" b="1" spc="-10" dirty="0">
                          <a:latin typeface="Arial"/>
                          <a:cs typeface="Arial"/>
                        </a:rPr>
                        <a:t>...</a:t>
                      </a:r>
                      <a:endParaRPr sz="1400" dirty="0">
                        <a:latin typeface="Arial"/>
                        <a:cs typeface="Arial"/>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1439545">
                <a:tc>
                  <a:txBody>
                    <a:bodyPr/>
                    <a:lstStyle/>
                    <a:p>
                      <a:pPr>
                        <a:lnSpc>
                          <a:spcPct val="100000"/>
                        </a:lnSpc>
                      </a:pPr>
                      <a:endParaRPr sz="1400">
                        <a:latin typeface="Times New Roman"/>
                        <a:cs typeface="Times New Roman"/>
                      </a:endParaRPr>
                    </a:p>
                    <a:p>
                      <a:pPr>
                        <a:lnSpc>
                          <a:spcPct val="100000"/>
                        </a:lnSpc>
                        <a:spcBef>
                          <a:spcPts val="1415"/>
                        </a:spcBef>
                      </a:pPr>
                      <a:endParaRPr sz="1400">
                        <a:latin typeface="Times New Roman"/>
                        <a:cs typeface="Times New Roman"/>
                      </a:endParaRPr>
                    </a:p>
                    <a:p>
                      <a:pPr marR="77470" algn="r">
                        <a:lnSpc>
                          <a:spcPct val="100000"/>
                        </a:lnSpc>
                        <a:spcBef>
                          <a:spcPts val="5"/>
                        </a:spcBef>
                      </a:pPr>
                      <a:r>
                        <a:rPr sz="1400" b="1" spc="-20" dirty="0">
                          <a:solidFill>
                            <a:srgbClr val="FFFFFF"/>
                          </a:solidFill>
                          <a:latin typeface="Arial"/>
                          <a:cs typeface="Arial"/>
                        </a:rPr>
                        <a:t>LEAN</a:t>
                      </a:r>
                      <a:endParaRPr sz="1400">
                        <a:latin typeface="Arial"/>
                        <a:cs typeface="Arial"/>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302142"/>
                    </a:solidFill>
                  </a:tcPr>
                </a:tc>
                <a:tc>
                  <a:txBody>
                    <a:bodyPr/>
                    <a:lstStyle/>
                    <a:p>
                      <a:pPr marL="85725" marR="139065" algn="l">
                        <a:lnSpc>
                          <a:spcPct val="114599"/>
                        </a:lnSpc>
                        <a:spcBef>
                          <a:spcPts val="415"/>
                        </a:spcBef>
                      </a:pPr>
                      <a:r>
                        <a:rPr lang="en-GB" sz="1200" spc="-25" dirty="0">
                          <a:solidFill>
                            <a:srgbClr val="333333"/>
                          </a:solidFill>
                          <a:latin typeface="Arial MT"/>
                          <a:cs typeface="Arial MT"/>
                        </a:rPr>
                        <a:t>Processes are rather 'stable' and known, and developed in contexts of moderate variability.</a:t>
                      </a:r>
                    </a:p>
                    <a:p>
                      <a:pPr marL="85725" marR="139065" algn="l">
                        <a:lnSpc>
                          <a:spcPct val="114599"/>
                        </a:lnSpc>
                        <a:spcBef>
                          <a:spcPts val="415"/>
                        </a:spcBef>
                      </a:pPr>
                      <a:r>
                        <a:rPr lang="en-GB" sz="1200" spc="-25" dirty="0">
                          <a:solidFill>
                            <a:srgbClr val="333333"/>
                          </a:solidFill>
                          <a:latin typeface="Arial MT"/>
                          <a:cs typeface="Arial MT"/>
                        </a:rPr>
                        <a:t>They should be optimised because the production volumes associated with them are high.</a:t>
                      </a:r>
                    </a:p>
                  </a:txBody>
                  <a:tcPr marL="0" marR="0" marT="527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1020444">
                <a:tc>
                  <a:txBody>
                    <a:bodyPr/>
                    <a:lstStyle/>
                    <a:p>
                      <a:pPr>
                        <a:lnSpc>
                          <a:spcPct val="100000"/>
                        </a:lnSpc>
                        <a:spcBef>
                          <a:spcPts val="1375"/>
                        </a:spcBef>
                      </a:pPr>
                      <a:endParaRPr sz="1400">
                        <a:latin typeface="Times New Roman"/>
                        <a:cs typeface="Times New Roman"/>
                      </a:endParaRPr>
                    </a:p>
                    <a:p>
                      <a:pPr marR="78105" algn="r">
                        <a:lnSpc>
                          <a:spcPct val="100000"/>
                        </a:lnSpc>
                        <a:spcBef>
                          <a:spcPts val="5"/>
                        </a:spcBef>
                      </a:pPr>
                      <a:r>
                        <a:rPr sz="1400" b="1" spc="-10" dirty="0">
                          <a:latin typeface="Arial"/>
                          <a:cs typeface="Arial"/>
                        </a:rPr>
                        <a:t>AGILE</a:t>
                      </a:r>
                      <a:endParaRPr sz="1400">
                        <a:latin typeface="Arial"/>
                        <a:cs typeface="Arial"/>
                      </a:endParaRPr>
                    </a:p>
                  </a:txBody>
                  <a:tcPr marL="0" marR="0" marT="17462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63D197"/>
                    </a:solidFill>
                  </a:tcPr>
                </a:tc>
                <a:tc>
                  <a:txBody>
                    <a:bodyPr/>
                    <a:lstStyle/>
                    <a:p>
                      <a:pPr marL="85725" marR="88265" algn="l">
                        <a:lnSpc>
                          <a:spcPct val="114599"/>
                        </a:lnSpc>
                        <a:spcBef>
                          <a:spcPts val="415"/>
                        </a:spcBef>
                      </a:pPr>
                      <a:r>
                        <a:rPr lang="en-GB" sz="1200" dirty="0">
                          <a:solidFill>
                            <a:srgbClr val="333333"/>
                          </a:solidFill>
                          <a:latin typeface="Arial MT"/>
                          <a:cs typeface="Arial MT"/>
                        </a:rPr>
                        <a:t>Processes are subject to less predictability and greater variability. E.g.: new market entry, R&amp;D, contract machining, etc.</a:t>
                      </a:r>
                    </a:p>
                  </a:txBody>
                  <a:tcPr marL="0" marR="0" marT="527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bl>
          </a:graphicData>
        </a:graphic>
      </p:graphicFrame>
      <p:sp>
        <p:nvSpPr>
          <p:cNvPr id="8" name="object 4">
            <a:extLst>
              <a:ext uri="{FF2B5EF4-FFF2-40B4-BE49-F238E27FC236}">
                <a16:creationId xmlns:a16="http://schemas.microsoft.com/office/drawing/2014/main" id="{58B1AE8B-DFFE-F32A-84C2-58393F569D89}"/>
              </a:ext>
            </a:extLst>
          </p:cNvPr>
          <p:cNvSpPr txBox="1"/>
          <p:nvPr/>
        </p:nvSpPr>
        <p:spPr>
          <a:xfrm>
            <a:off x="1685058" y="3386506"/>
            <a:ext cx="179536" cy="1536836"/>
          </a:xfrm>
          <a:prstGeom prst="rect">
            <a:avLst/>
          </a:prstGeom>
        </p:spPr>
        <p:txBody>
          <a:bodyPr vert="vert270" wrap="square" lIns="0" tIns="0" rIns="0" bIns="0" rtlCol="0">
            <a:spAutoFit/>
          </a:bodyPr>
          <a:lstStyle/>
          <a:p>
            <a:pPr marL="12700">
              <a:lnSpc>
                <a:spcPts val="1425"/>
              </a:lnSpc>
            </a:pPr>
            <a:r>
              <a:rPr lang="it-IT" sz="1200" b="1" spc="-20" dirty="0">
                <a:solidFill>
                  <a:srgbClr val="222222"/>
                </a:solidFill>
                <a:latin typeface="Bahnschrift SemiLight" panose="020B0502040204020203" pitchFamily="34" charset="0"/>
                <a:cs typeface="Arial"/>
              </a:rPr>
              <a:t>CONTEXT VARIABILITY</a:t>
            </a:r>
            <a:endParaRPr sz="1200" dirty="0">
              <a:latin typeface="Bahnschrift SemiLight" panose="020B0502040204020203" pitchFamily="34" charset="0"/>
              <a:cs typeface="Arial"/>
            </a:endParaRPr>
          </a:p>
        </p:txBody>
      </p:sp>
      <p:sp>
        <p:nvSpPr>
          <p:cNvPr id="9" name="object 5">
            <a:extLst>
              <a:ext uri="{FF2B5EF4-FFF2-40B4-BE49-F238E27FC236}">
                <a16:creationId xmlns:a16="http://schemas.microsoft.com/office/drawing/2014/main" id="{886D0744-6C1B-F809-9126-80BF85475EFA}"/>
              </a:ext>
            </a:extLst>
          </p:cNvPr>
          <p:cNvSpPr txBox="1"/>
          <p:nvPr/>
        </p:nvSpPr>
        <p:spPr>
          <a:xfrm>
            <a:off x="2871056" y="5880886"/>
            <a:ext cx="1598395" cy="197490"/>
          </a:xfrm>
          <a:prstGeom prst="rect">
            <a:avLst/>
          </a:prstGeom>
        </p:spPr>
        <p:txBody>
          <a:bodyPr vert="horz" wrap="square" lIns="0" tIns="12700" rIns="0" bIns="0" rtlCol="0">
            <a:spAutoFit/>
          </a:bodyPr>
          <a:lstStyle/>
          <a:p>
            <a:pPr marL="12700">
              <a:lnSpc>
                <a:spcPct val="100000"/>
              </a:lnSpc>
              <a:spcBef>
                <a:spcPts val="100"/>
              </a:spcBef>
            </a:pPr>
            <a:r>
              <a:rPr lang="it-IT" sz="1200" b="1" dirty="0">
                <a:solidFill>
                  <a:srgbClr val="222222"/>
                </a:solidFill>
                <a:latin typeface="Bahnschrift SemiLight" panose="020B0502040204020203" pitchFamily="34" charset="0"/>
                <a:cs typeface="Arial"/>
              </a:rPr>
              <a:t>PRODUCTION VOLUME</a:t>
            </a:r>
            <a:endParaRPr sz="1200" dirty="0">
              <a:latin typeface="Bahnschrift SemiLight" panose="020B0502040204020203" pitchFamily="34" charset="0"/>
              <a:cs typeface="Arial"/>
            </a:endParaRPr>
          </a:p>
        </p:txBody>
      </p:sp>
      <p:sp>
        <p:nvSpPr>
          <p:cNvPr id="10" name="object 7">
            <a:extLst>
              <a:ext uri="{FF2B5EF4-FFF2-40B4-BE49-F238E27FC236}">
                <a16:creationId xmlns:a16="http://schemas.microsoft.com/office/drawing/2014/main" id="{83D19F06-3D46-9313-8C35-82066FE8E48E}"/>
              </a:ext>
            </a:extLst>
          </p:cNvPr>
          <p:cNvSpPr txBox="1"/>
          <p:nvPr/>
        </p:nvSpPr>
        <p:spPr>
          <a:xfrm>
            <a:off x="1739385" y="5812919"/>
            <a:ext cx="378460" cy="166712"/>
          </a:xfrm>
          <a:prstGeom prst="rect">
            <a:avLst/>
          </a:prstGeom>
        </p:spPr>
        <p:txBody>
          <a:bodyPr vert="horz" wrap="square" lIns="0" tIns="12700" rIns="0" bIns="0" rtlCol="0">
            <a:spAutoFit/>
          </a:bodyPr>
          <a:lstStyle/>
          <a:p>
            <a:pPr marL="12700">
              <a:lnSpc>
                <a:spcPct val="100000"/>
              </a:lnSpc>
              <a:spcBef>
                <a:spcPts val="100"/>
              </a:spcBef>
            </a:pPr>
            <a:r>
              <a:rPr lang="it-IT" sz="1000" spc="-10" dirty="0">
                <a:solidFill>
                  <a:srgbClr val="222222"/>
                </a:solidFill>
                <a:latin typeface="Bahnschrift SemiLight" panose="020B0502040204020203" pitchFamily="34" charset="0"/>
                <a:cs typeface="Arial MT"/>
              </a:rPr>
              <a:t>Low</a:t>
            </a:r>
            <a:endParaRPr sz="1000" dirty="0">
              <a:latin typeface="Bahnschrift SemiLight" panose="020B0502040204020203" pitchFamily="34" charset="0"/>
              <a:cs typeface="Arial MT"/>
            </a:endParaRPr>
          </a:p>
        </p:txBody>
      </p:sp>
      <p:sp>
        <p:nvSpPr>
          <p:cNvPr id="11" name="object 7">
            <a:extLst>
              <a:ext uri="{FF2B5EF4-FFF2-40B4-BE49-F238E27FC236}">
                <a16:creationId xmlns:a16="http://schemas.microsoft.com/office/drawing/2014/main" id="{25005C6D-49A2-9330-B15C-3DCA04ACFC1E}"/>
              </a:ext>
            </a:extLst>
          </p:cNvPr>
          <p:cNvSpPr txBox="1"/>
          <p:nvPr/>
        </p:nvSpPr>
        <p:spPr>
          <a:xfrm>
            <a:off x="5222662" y="5812919"/>
            <a:ext cx="378460" cy="166712"/>
          </a:xfrm>
          <a:prstGeom prst="rect">
            <a:avLst/>
          </a:prstGeom>
        </p:spPr>
        <p:txBody>
          <a:bodyPr vert="horz" wrap="square" lIns="0" tIns="12700" rIns="0" bIns="0" rtlCol="0">
            <a:spAutoFit/>
          </a:bodyPr>
          <a:lstStyle/>
          <a:p>
            <a:pPr marL="12700">
              <a:lnSpc>
                <a:spcPct val="100000"/>
              </a:lnSpc>
              <a:spcBef>
                <a:spcPts val="100"/>
              </a:spcBef>
            </a:pPr>
            <a:r>
              <a:rPr lang="it-IT" sz="1000" spc="-10" dirty="0">
                <a:solidFill>
                  <a:srgbClr val="222222"/>
                </a:solidFill>
                <a:latin typeface="Bahnschrift SemiLight" panose="020B0502040204020203" pitchFamily="34" charset="0"/>
                <a:cs typeface="Arial MT"/>
              </a:rPr>
              <a:t>High</a:t>
            </a:r>
            <a:endParaRPr sz="1000" dirty="0">
              <a:latin typeface="Bahnschrift SemiLight" panose="020B0502040204020203" pitchFamily="34" charset="0"/>
              <a:cs typeface="Arial MT"/>
            </a:endParaRPr>
          </a:p>
        </p:txBody>
      </p:sp>
      <p:sp>
        <p:nvSpPr>
          <p:cNvPr id="12" name="object 7">
            <a:extLst>
              <a:ext uri="{FF2B5EF4-FFF2-40B4-BE49-F238E27FC236}">
                <a16:creationId xmlns:a16="http://schemas.microsoft.com/office/drawing/2014/main" id="{B479B05B-602A-C87F-D1CB-400B3DA36B80}"/>
              </a:ext>
            </a:extLst>
          </p:cNvPr>
          <p:cNvSpPr txBox="1"/>
          <p:nvPr/>
        </p:nvSpPr>
        <p:spPr>
          <a:xfrm>
            <a:off x="1739385" y="2330217"/>
            <a:ext cx="378460" cy="166712"/>
          </a:xfrm>
          <a:prstGeom prst="rect">
            <a:avLst/>
          </a:prstGeom>
        </p:spPr>
        <p:txBody>
          <a:bodyPr vert="horz" wrap="square" lIns="0" tIns="12700" rIns="0" bIns="0" rtlCol="0">
            <a:spAutoFit/>
          </a:bodyPr>
          <a:lstStyle/>
          <a:p>
            <a:pPr marL="12700">
              <a:lnSpc>
                <a:spcPct val="100000"/>
              </a:lnSpc>
              <a:spcBef>
                <a:spcPts val="100"/>
              </a:spcBef>
            </a:pPr>
            <a:r>
              <a:rPr lang="it-IT" sz="1000" spc="-10" dirty="0">
                <a:solidFill>
                  <a:srgbClr val="222222"/>
                </a:solidFill>
                <a:latin typeface="Bahnschrift SemiLight" panose="020B0502040204020203" pitchFamily="34" charset="0"/>
                <a:cs typeface="Arial MT"/>
              </a:rPr>
              <a:t>High</a:t>
            </a:r>
            <a:endParaRPr sz="1000" dirty="0">
              <a:latin typeface="Bahnschrift SemiLight" panose="020B0502040204020203" pitchFamily="34" charset="0"/>
              <a:cs typeface="Arial MT"/>
            </a:endParaRPr>
          </a:p>
        </p:txBody>
      </p:sp>
    </p:spTree>
    <p:extLst>
      <p:ext uri="{BB962C8B-B14F-4D97-AF65-F5344CB8AC3E}">
        <p14:creationId xmlns:p14="http://schemas.microsoft.com/office/powerpoint/2010/main" val="3657428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AC505-1B34-FA65-6F05-97A945D909F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154D66D8-BCDF-9546-7132-9DFC58D87691}"/>
              </a:ext>
            </a:extLst>
          </p:cNvPr>
          <p:cNvSpPr>
            <a:spLocks noGrp="1"/>
          </p:cNvSpPr>
          <p:nvPr>
            <p:ph type="ctrTitle"/>
          </p:nvPr>
        </p:nvSpPr>
        <p:spPr/>
        <p:txBody>
          <a:bodyPr/>
          <a:lstStyle/>
          <a:p>
            <a:pPr marL="0" indent="0">
              <a:buNone/>
            </a:pPr>
            <a:r>
              <a:rPr lang="en-GB" dirty="0"/>
              <a:t>1.2 Managing a project with an Agile approach (2.5 hours)</a:t>
            </a:r>
          </a:p>
        </p:txBody>
      </p:sp>
    </p:spTree>
    <p:extLst>
      <p:ext uri="{BB962C8B-B14F-4D97-AF65-F5344CB8AC3E}">
        <p14:creationId xmlns:p14="http://schemas.microsoft.com/office/powerpoint/2010/main" val="13772860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7BB4B-8493-3E18-0748-9CC8A6461C2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22815D0-2C1E-9839-A596-D9DBA79FF6FE}"/>
              </a:ext>
            </a:extLst>
          </p:cNvPr>
          <p:cNvSpPr>
            <a:spLocks noGrp="1"/>
          </p:cNvSpPr>
          <p:nvPr>
            <p:ph type="title"/>
          </p:nvPr>
        </p:nvSpPr>
        <p:spPr/>
        <p:txBody>
          <a:bodyPr/>
          <a:lstStyle/>
          <a:p>
            <a:r>
              <a:rPr lang="en-GB" dirty="0"/>
              <a:t>Introduction to the Agile approach</a:t>
            </a:r>
          </a:p>
        </p:txBody>
      </p:sp>
      <p:sp>
        <p:nvSpPr>
          <p:cNvPr id="3" name="Segnaposto contenuto 2">
            <a:extLst>
              <a:ext uri="{FF2B5EF4-FFF2-40B4-BE49-F238E27FC236}">
                <a16:creationId xmlns:a16="http://schemas.microsoft.com/office/drawing/2014/main" id="{AB8803DF-F8AB-58C5-781C-30715BE20028}"/>
              </a:ext>
            </a:extLst>
          </p:cNvPr>
          <p:cNvSpPr>
            <a:spLocks noGrp="1"/>
          </p:cNvSpPr>
          <p:nvPr>
            <p:ph idx="1"/>
          </p:nvPr>
        </p:nvSpPr>
        <p:spPr>
          <a:xfrm>
            <a:off x="838200" y="1825625"/>
            <a:ext cx="10515600" cy="4780274"/>
          </a:xfrm>
        </p:spPr>
        <p:txBody>
          <a:bodyPr>
            <a:noAutofit/>
          </a:bodyPr>
          <a:lstStyle/>
          <a:p>
            <a:pPr marL="0" indent="0">
              <a:buNone/>
            </a:pPr>
            <a:r>
              <a:rPr lang="en-GB" sz="2600" b="1" dirty="0"/>
              <a:t>What is Agile?</a:t>
            </a:r>
          </a:p>
          <a:p>
            <a:r>
              <a:rPr lang="en-GB" sz="2600" dirty="0"/>
              <a:t>An iterative approach to project management and software development.</a:t>
            </a:r>
          </a:p>
          <a:p>
            <a:r>
              <a:rPr lang="en-GB" sz="2600" dirty="0"/>
              <a:t>Focuses on collaboration, customer feedback, and small, rapid releases.</a:t>
            </a:r>
          </a:p>
          <a:p>
            <a:pPr marL="0" indent="0">
              <a:buNone/>
            </a:pPr>
            <a:endParaRPr lang="en-GB" sz="2600" dirty="0"/>
          </a:p>
          <a:p>
            <a:pPr marL="0" indent="0">
              <a:buNone/>
            </a:pPr>
            <a:r>
              <a:rPr lang="en-GB" sz="2600" b="1" dirty="0"/>
              <a:t>Why Agile?</a:t>
            </a:r>
          </a:p>
          <a:p>
            <a:r>
              <a:rPr lang="en-GB" sz="2600" dirty="0"/>
              <a:t>Adaptable to change</a:t>
            </a:r>
          </a:p>
          <a:p>
            <a:r>
              <a:rPr lang="en-GB" sz="2600" dirty="0"/>
              <a:t>Increases stakeholder involvement</a:t>
            </a:r>
          </a:p>
          <a:p>
            <a:r>
              <a:rPr lang="en-GB" sz="2600" dirty="0"/>
              <a:t>Delivers value early and often</a:t>
            </a:r>
          </a:p>
        </p:txBody>
      </p:sp>
    </p:spTree>
    <p:extLst>
      <p:ext uri="{BB962C8B-B14F-4D97-AF65-F5344CB8AC3E}">
        <p14:creationId xmlns:p14="http://schemas.microsoft.com/office/powerpoint/2010/main" val="2008357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86754-32D9-9E75-2827-8C709F32E7C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A362C83-C4DF-688C-10A3-376CF3D3ED14}"/>
              </a:ext>
            </a:extLst>
          </p:cNvPr>
          <p:cNvSpPr>
            <a:spLocks noGrp="1"/>
          </p:cNvSpPr>
          <p:nvPr>
            <p:ph type="title"/>
          </p:nvPr>
        </p:nvSpPr>
        <p:spPr/>
        <p:txBody>
          <a:bodyPr/>
          <a:lstStyle/>
          <a:p>
            <a:r>
              <a:rPr lang="en-GB" dirty="0"/>
              <a:t>Introduction to the Agile approach</a:t>
            </a:r>
          </a:p>
        </p:txBody>
      </p:sp>
      <p:sp>
        <p:nvSpPr>
          <p:cNvPr id="3" name="Segnaposto contenuto 2">
            <a:extLst>
              <a:ext uri="{FF2B5EF4-FFF2-40B4-BE49-F238E27FC236}">
                <a16:creationId xmlns:a16="http://schemas.microsoft.com/office/drawing/2014/main" id="{66EA26FA-7100-A09B-1FAB-8A70B1860F9D}"/>
              </a:ext>
            </a:extLst>
          </p:cNvPr>
          <p:cNvSpPr>
            <a:spLocks noGrp="1"/>
          </p:cNvSpPr>
          <p:nvPr>
            <p:ph idx="1"/>
          </p:nvPr>
        </p:nvSpPr>
        <p:spPr>
          <a:xfrm>
            <a:off x="838200" y="1825625"/>
            <a:ext cx="9186017" cy="635564"/>
          </a:xfrm>
        </p:spPr>
        <p:txBody>
          <a:bodyPr>
            <a:noAutofit/>
          </a:bodyPr>
          <a:lstStyle/>
          <a:p>
            <a:pPr marL="0" indent="0">
              <a:buNone/>
            </a:pPr>
            <a:r>
              <a:rPr lang="it-IT" sz="2600" b="1" dirty="0" err="1"/>
              <a:t>Based</a:t>
            </a:r>
            <a:r>
              <a:rPr lang="it-IT" sz="2600" b="1" dirty="0"/>
              <a:t> on the Agile Manifesto – 4 core </a:t>
            </a:r>
            <a:r>
              <a:rPr lang="it-IT" sz="2600" b="1" dirty="0" err="1"/>
              <a:t>values</a:t>
            </a:r>
            <a:endParaRPr lang="en-GB" sz="2600" b="1" dirty="0"/>
          </a:p>
        </p:txBody>
      </p:sp>
      <p:pic>
        <p:nvPicPr>
          <p:cNvPr id="9" name="Immagine 8">
            <a:extLst>
              <a:ext uri="{FF2B5EF4-FFF2-40B4-BE49-F238E27FC236}">
                <a16:creationId xmlns:a16="http://schemas.microsoft.com/office/drawing/2014/main" id="{C22C1B3B-4C2C-9D26-B73E-687C52D2A065}"/>
              </a:ext>
            </a:extLst>
          </p:cNvPr>
          <p:cNvPicPr>
            <a:picLocks noChangeAspect="1"/>
          </p:cNvPicPr>
          <p:nvPr/>
        </p:nvPicPr>
        <p:blipFill>
          <a:blip r:embed="rId2">
            <a:extLst>
              <a:ext uri="{28A0092B-C50C-407E-A947-70E740481C1C}">
                <a14:useLocalDpi xmlns:a14="http://schemas.microsoft.com/office/drawing/2010/main" val="0"/>
              </a:ext>
            </a:extLst>
          </a:blip>
          <a:srcRect t="23957"/>
          <a:stretch>
            <a:fillRect/>
          </a:stretch>
        </p:blipFill>
        <p:spPr>
          <a:xfrm>
            <a:off x="1876348" y="2596126"/>
            <a:ext cx="8439304" cy="3358498"/>
          </a:xfrm>
          <a:prstGeom prst="rect">
            <a:avLst/>
          </a:prstGeom>
        </p:spPr>
      </p:pic>
    </p:spTree>
    <p:extLst>
      <p:ext uri="{BB962C8B-B14F-4D97-AF65-F5344CB8AC3E}">
        <p14:creationId xmlns:p14="http://schemas.microsoft.com/office/powerpoint/2010/main" val="42115484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59C12E-BDAA-63A4-BBF2-8BB2F30CA6E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3F8D2B5-EDEE-D567-AB36-6A5383E73808}"/>
              </a:ext>
            </a:extLst>
          </p:cNvPr>
          <p:cNvSpPr>
            <a:spLocks noGrp="1"/>
          </p:cNvSpPr>
          <p:nvPr>
            <p:ph type="title"/>
          </p:nvPr>
        </p:nvSpPr>
        <p:spPr/>
        <p:txBody>
          <a:bodyPr/>
          <a:lstStyle/>
          <a:p>
            <a:r>
              <a:rPr lang="en-GB" dirty="0"/>
              <a:t>Introduction to the Agile approach</a:t>
            </a:r>
          </a:p>
        </p:txBody>
      </p:sp>
      <p:sp>
        <p:nvSpPr>
          <p:cNvPr id="3" name="Segnaposto contenuto 2">
            <a:extLst>
              <a:ext uri="{FF2B5EF4-FFF2-40B4-BE49-F238E27FC236}">
                <a16:creationId xmlns:a16="http://schemas.microsoft.com/office/drawing/2014/main" id="{AA426C7F-DED1-94D5-8CCE-727B78EA5DDD}"/>
              </a:ext>
            </a:extLst>
          </p:cNvPr>
          <p:cNvSpPr>
            <a:spLocks noGrp="1"/>
          </p:cNvSpPr>
          <p:nvPr>
            <p:ph idx="1"/>
          </p:nvPr>
        </p:nvSpPr>
        <p:spPr>
          <a:xfrm>
            <a:off x="838200" y="1825625"/>
            <a:ext cx="10515600" cy="635564"/>
          </a:xfrm>
        </p:spPr>
        <p:txBody>
          <a:bodyPr>
            <a:noAutofit/>
          </a:bodyPr>
          <a:lstStyle/>
          <a:p>
            <a:pPr marL="0" indent="0">
              <a:buNone/>
            </a:pPr>
            <a:r>
              <a:rPr lang="it-IT" sz="2600" b="1" dirty="0" err="1"/>
              <a:t>Based</a:t>
            </a:r>
            <a:r>
              <a:rPr lang="it-IT" sz="2600" b="1" dirty="0"/>
              <a:t> on the Agile Manifesto – 12 </a:t>
            </a:r>
            <a:r>
              <a:rPr lang="it-IT" sz="2600" b="1" dirty="0" err="1"/>
              <a:t>principles</a:t>
            </a:r>
            <a:endParaRPr lang="en-GB" sz="2600" b="1" dirty="0"/>
          </a:p>
        </p:txBody>
      </p:sp>
      <p:pic>
        <p:nvPicPr>
          <p:cNvPr id="5" name="Immagine 4">
            <a:extLst>
              <a:ext uri="{FF2B5EF4-FFF2-40B4-BE49-F238E27FC236}">
                <a16:creationId xmlns:a16="http://schemas.microsoft.com/office/drawing/2014/main" id="{619F1A32-2AC3-2DAB-A124-08BABDCEE8AD}"/>
              </a:ext>
            </a:extLst>
          </p:cNvPr>
          <p:cNvPicPr>
            <a:picLocks noChangeAspect="1"/>
          </p:cNvPicPr>
          <p:nvPr/>
        </p:nvPicPr>
        <p:blipFill>
          <a:blip r:embed="rId2">
            <a:extLst>
              <a:ext uri="{28A0092B-C50C-407E-A947-70E740481C1C}">
                <a14:useLocalDpi xmlns:a14="http://schemas.microsoft.com/office/drawing/2010/main" val="0"/>
              </a:ext>
            </a:extLst>
          </a:blip>
          <a:srcRect t="11236"/>
          <a:stretch>
            <a:fillRect/>
          </a:stretch>
        </p:blipFill>
        <p:spPr>
          <a:xfrm>
            <a:off x="2504173" y="2461189"/>
            <a:ext cx="7183653" cy="3896749"/>
          </a:xfrm>
          <a:prstGeom prst="rect">
            <a:avLst/>
          </a:prstGeom>
        </p:spPr>
      </p:pic>
    </p:spTree>
    <p:extLst>
      <p:ext uri="{BB962C8B-B14F-4D97-AF65-F5344CB8AC3E}">
        <p14:creationId xmlns:p14="http://schemas.microsoft.com/office/powerpoint/2010/main" val="1622978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8FDD6-63F9-0607-A4C3-408BD2FC9CA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533072EA-888D-6D98-F6A5-A98D10386B10}"/>
              </a:ext>
            </a:extLst>
          </p:cNvPr>
          <p:cNvSpPr>
            <a:spLocks noGrp="1"/>
          </p:cNvSpPr>
          <p:nvPr>
            <p:ph type="title"/>
          </p:nvPr>
        </p:nvSpPr>
        <p:spPr/>
        <p:txBody>
          <a:bodyPr/>
          <a:lstStyle/>
          <a:p>
            <a:r>
              <a:rPr lang="en-GB" dirty="0"/>
              <a:t>Introduction to the Agile approach</a:t>
            </a:r>
          </a:p>
        </p:txBody>
      </p:sp>
      <p:sp>
        <p:nvSpPr>
          <p:cNvPr id="3" name="Segnaposto contenuto 2">
            <a:extLst>
              <a:ext uri="{FF2B5EF4-FFF2-40B4-BE49-F238E27FC236}">
                <a16:creationId xmlns:a16="http://schemas.microsoft.com/office/drawing/2014/main" id="{0485D84C-9D3E-CFC7-7C5A-50B590C4C23A}"/>
              </a:ext>
            </a:extLst>
          </p:cNvPr>
          <p:cNvSpPr>
            <a:spLocks noGrp="1"/>
          </p:cNvSpPr>
          <p:nvPr>
            <p:ph idx="1"/>
          </p:nvPr>
        </p:nvSpPr>
        <p:spPr>
          <a:xfrm>
            <a:off x="838200" y="1825625"/>
            <a:ext cx="10515600" cy="635564"/>
          </a:xfrm>
        </p:spPr>
        <p:txBody>
          <a:bodyPr>
            <a:noAutofit/>
          </a:bodyPr>
          <a:lstStyle/>
          <a:p>
            <a:pPr marL="0" indent="0">
              <a:buNone/>
            </a:pPr>
            <a:r>
              <a:rPr lang="it-IT" sz="2600" b="1" dirty="0" err="1"/>
              <a:t>Based</a:t>
            </a:r>
            <a:r>
              <a:rPr lang="it-IT" sz="2600" b="1" dirty="0"/>
              <a:t> on the Agile Manifesto – 12 </a:t>
            </a:r>
            <a:r>
              <a:rPr lang="it-IT" sz="2600" b="1" dirty="0" err="1"/>
              <a:t>principles</a:t>
            </a:r>
            <a:endParaRPr lang="en-GB" sz="2600" b="1" dirty="0"/>
          </a:p>
        </p:txBody>
      </p:sp>
      <p:pic>
        <p:nvPicPr>
          <p:cNvPr id="6" name="Immagine 5">
            <a:extLst>
              <a:ext uri="{FF2B5EF4-FFF2-40B4-BE49-F238E27FC236}">
                <a16:creationId xmlns:a16="http://schemas.microsoft.com/office/drawing/2014/main" id="{C737D5D4-CA69-5820-1A0A-075A0E611EA1}"/>
              </a:ext>
            </a:extLst>
          </p:cNvPr>
          <p:cNvPicPr>
            <a:picLocks noChangeAspect="1"/>
          </p:cNvPicPr>
          <p:nvPr/>
        </p:nvPicPr>
        <p:blipFill>
          <a:blip r:embed="rId2">
            <a:extLst>
              <a:ext uri="{28A0092B-C50C-407E-A947-70E740481C1C}">
                <a14:useLocalDpi xmlns:a14="http://schemas.microsoft.com/office/drawing/2010/main" val="0"/>
              </a:ext>
            </a:extLst>
          </a:blip>
          <a:srcRect t="11700"/>
          <a:stretch>
            <a:fillRect/>
          </a:stretch>
        </p:blipFill>
        <p:spPr>
          <a:xfrm>
            <a:off x="2249944" y="2461189"/>
            <a:ext cx="7692112" cy="4151721"/>
          </a:xfrm>
          <a:prstGeom prst="rect">
            <a:avLst/>
          </a:prstGeom>
        </p:spPr>
      </p:pic>
    </p:spTree>
    <p:extLst>
      <p:ext uri="{BB962C8B-B14F-4D97-AF65-F5344CB8AC3E}">
        <p14:creationId xmlns:p14="http://schemas.microsoft.com/office/powerpoint/2010/main" val="8508329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C1262F-F852-5718-2096-AC680E874452}"/>
              </a:ext>
            </a:extLst>
          </p:cNvPr>
          <p:cNvSpPr>
            <a:spLocks noGrp="1"/>
          </p:cNvSpPr>
          <p:nvPr>
            <p:ph type="title"/>
          </p:nvPr>
        </p:nvSpPr>
        <p:spPr/>
        <p:txBody>
          <a:bodyPr/>
          <a:lstStyle/>
          <a:p>
            <a:r>
              <a:rPr lang="en-GB" dirty="0"/>
              <a:t>Managing a project with an Agile approach</a:t>
            </a:r>
          </a:p>
        </p:txBody>
      </p:sp>
      <p:sp>
        <p:nvSpPr>
          <p:cNvPr id="3" name="Segnaposto contenuto 2">
            <a:extLst>
              <a:ext uri="{FF2B5EF4-FFF2-40B4-BE49-F238E27FC236}">
                <a16:creationId xmlns:a16="http://schemas.microsoft.com/office/drawing/2014/main" id="{98C0701B-F847-23BD-2563-38F836025D58}"/>
              </a:ext>
            </a:extLst>
          </p:cNvPr>
          <p:cNvSpPr>
            <a:spLocks noGrp="1"/>
          </p:cNvSpPr>
          <p:nvPr>
            <p:ph idx="1"/>
          </p:nvPr>
        </p:nvSpPr>
        <p:spPr/>
        <p:txBody>
          <a:bodyPr>
            <a:normAutofit lnSpcReduction="10000"/>
          </a:bodyPr>
          <a:lstStyle/>
          <a:p>
            <a:pPr marL="0" indent="0">
              <a:buNone/>
            </a:pPr>
            <a:r>
              <a:rPr lang="en-GB" sz="2600" dirty="0"/>
              <a:t>Agile project management involves breaking projects into smaller, manageable units. Each unit delivers a piece of working software or value. It encourages collaboration, continuous feedback, and flexibility to adapt to changes.</a:t>
            </a:r>
          </a:p>
          <a:p>
            <a:endParaRPr lang="en-GB" sz="2600" dirty="0"/>
          </a:p>
          <a:p>
            <a:pPr marL="0" indent="0">
              <a:buNone/>
            </a:pPr>
            <a:r>
              <a:rPr lang="en-GB" sz="2600" dirty="0"/>
              <a:t>Key principles include:</a:t>
            </a:r>
          </a:p>
          <a:p>
            <a:r>
              <a:rPr lang="en-GB" sz="2600" dirty="0"/>
              <a:t>Customer collaboration over contract negotiation</a:t>
            </a:r>
          </a:p>
          <a:p>
            <a:r>
              <a:rPr lang="en-GB" sz="2600" dirty="0"/>
              <a:t>Responding to change over following a plan</a:t>
            </a:r>
          </a:p>
          <a:p>
            <a:r>
              <a:rPr lang="en-GB" sz="2600" dirty="0"/>
              <a:t>Individuals and interactions over processes and tools</a:t>
            </a:r>
          </a:p>
          <a:p>
            <a:r>
              <a:rPr lang="en-GB" sz="2600" dirty="0"/>
              <a:t>Working solutions over comprehensive documentation</a:t>
            </a:r>
          </a:p>
          <a:p>
            <a:endParaRPr lang="en-GB" dirty="0"/>
          </a:p>
        </p:txBody>
      </p:sp>
    </p:spTree>
    <p:extLst>
      <p:ext uri="{BB962C8B-B14F-4D97-AF65-F5344CB8AC3E}">
        <p14:creationId xmlns:p14="http://schemas.microsoft.com/office/powerpoint/2010/main" val="17882877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1DDF8-0F92-7462-34EB-27E20C4C806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EA999B1-4963-476C-2875-0C315420596C}"/>
              </a:ext>
            </a:extLst>
          </p:cNvPr>
          <p:cNvSpPr>
            <a:spLocks noGrp="1"/>
          </p:cNvSpPr>
          <p:nvPr>
            <p:ph type="title"/>
          </p:nvPr>
        </p:nvSpPr>
        <p:spPr/>
        <p:txBody>
          <a:bodyPr/>
          <a:lstStyle/>
          <a:p>
            <a:r>
              <a:rPr lang="en-GB" dirty="0"/>
              <a:t>Managing a project with an Agile approach</a:t>
            </a:r>
          </a:p>
        </p:txBody>
      </p:sp>
      <p:sp>
        <p:nvSpPr>
          <p:cNvPr id="3" name="Segnaposto contenuto 2">
            <a:extLst>
              <a:ext uri="{FF2B5EF4-FFF2-40B4-BE49-F238E27FC236}">
                <a16:creationId xmlns:a16="http://schemas.microsoft.com/office/drawing/2014/main" id="{31387CF8-FF21-5CF4-D1E2-6CACEB067C2D}"/>
              </a:ext>
            </a:extLst>
          </p:cNvPr>
          <p:cNvSpPr>
            <a:spLocks noGrp="1"/>
          </p:cNvSpPr>
          <p:nvPr>
            <p:ph idx="1"/>
          </p:nvPr>
        </p:nvSpPr>
        <p:spPr/>
        <p:txBody>
          <a:bodyPr>
            <a:normAutofit/>
          </a:bodyPr>
          <a:lstStyle/>
          <a:p>
            <a:pPr marL="0" indent="0">
              <a:buNone/>
            </a:pPr>
            <a:r>
              <a:rPr lang="en-GB" sz="2600" dirty="0"/>
              <a:t>1. Project Initiation</a:t>
            </a:r>
            <a:br>
              <a:rPr lang="en-GB" sz="2600" dirty="0"/>
            </a:br>
            <a:r>
              <a:rPr lang="en-GB" sz="2600" dirty="0"/>
              <a:t>	Define goals, team, and stakeholders.</a:t>
            </a:r>
          </a:p>
          <a:p>
            <a:pPr marL="0" indent="0">
              <a:buNone/>
            </a:pPr>
            <a:r>
              <a:rPr lang="en-GB" sz="2600" dirty="0"/>
              <a:t>2. Planning</a:t>
            </a:r>
            <a:br>
              <a:rPr lang="en-GB" sz="2600" dirty="0"/>
            </a:br>
            <a:r>
              <a:rPr lang="en-GB" sz="2600" dirty="0"/>
              <a:t>	Develop a product backlog, identify sprints.</a:t>
            </a:r>
          </a:p>
          <a:p>
            <a:pPr marL="0" indent="0">
              <a:buNone/>
            </a:pPr>
            <a:r>
              <a:rPr lang="en-GB" sz="2600" dirty="0"/>
              <a:t>3. Execution</a:t>
            </a:r>
            <a:br>
              <a:rPr lang="en-GB" sz="2600" dirty="0"/>
            </a:br>
            <a:r>
              <a:rPr lang="en-GB" sz="2600" dirty="0"/>
              <a:t>	Deliver work in short iterations (sprints).</a:t>
            </a:r>
          </a:p>
          <a:p>
            <a:pPr marL="0" indent="0">
              <a:buNone/>
            </a:pPr>
            <a:r>
              <a:rPr lang="en-GB" sz="2600" dirty="0"/>
              <a:t>4. Monitoring</a:t>
            </a:r>
            <a:br>
              <a:rPr lang="en-GB" sz="2600" dirty="0"/>
            </a:br>
            <a:r>
              <a:rPr lang="en-GB" sz="2600" dirty="0"/>
              <a:t>	Daily stand-ups, sprint reviews, retrospectives.</a:t>
            </a:r>
          </a:p>
          <a:p>
            <a:pPr marL="0" indent="0">
              <a:buNone/>
            </a:pPr>
            <a:r>
              <a:rPr lang="en-GB" sz="2600" dirty="0"/>
              <a:t>5. Closure</a:t>
            </a:r>
            <a:br>
              <a:rPr lang="en-GB" sz="2600" dirty="0"/>
            </a:br>
            <a:r>
              <a:rPr lang="en-GB" sz="2600" dirty="0"/>
              <a:t>	Final product delivery, team assessment, documentation.</a:t>
            </a:r>
          </a:p>
          <a:p>
            <a:endParaRPr lang="en-GB" dirty="0"/>
          </a:p>
        </p:txBody>
      </p:sp>
    </p:spTree>
    <p:extLst>
      <p:ext uri="{BB962C8B-B14F-4D97-AF65-F5344CB8AC3E}">
        <p14:creationId xmlns:p14="http://schemas.microsoft.com/office/powerpoint/2010/main" val="32909300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7ACFDE-E12D-6D9F-800A-87226FB0BF0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8147AA4-9DE4-12C6-81E8-2F555055E277}"/>
              </a:ext>
            </a:extLst>
          </p:cNvPr>
          <p:cNvSpPr>
            <a:spLocks noGrp="1"/>
          </p:cNvSpPr>
          <p:nvPr>
            <p:ph type="title"/>
          </p:nvPr>
        </p:nvSpPr>
        <p:spPr/>
        <p:txBody>
          <a:bodyPr/>
          <a:lstStyle/>
          <a:p>
            <a:r>
              <a:rPr lang="en-GB" dirty="0"/>
              <a:t>Managing a project with an Agile approach</a:t>
            </a:r>
          </a:p>
        </p:txBody>
      </p:sp>
      <p:sp>
        <p:nvSpPr>
          <p:cNvPr id="3" name="Segnaposto contenuto 2">
            <a:extLst>
              <a:ext uri="{FF2B5EF4-FFF2-40B4-BE49-F238E27FC236}">
                <a16:creationId xmlns:a16="http://schemas.microsoft.com/office/drawing/2014/main" id="{6A0C3EEF-0415-0FDC-89F7-3948D5C1CC82}"/>
              </a:ext>
            </a:extLst>
          </p:cNvPr>
          <p:cNvSpPr>
            <a:spLocks noGrp="1"/>
          </p:cNvSpPr>
          <p:nvPr>
            <p:ph idx="1"/>
          </p:nvPr>
        </p:nvSpPr>
        <p:spPr/>
        <p:txBody>
          <a:bodyPr>
            <a:normAutofit/>
          </a:bodyPr>
          <a:lstStyle/>
          <a:p>
            <a:pPr marL="0" indent="0">
              <a:buNone/>
            </a:pPr>
            <a:r>
              <a:rPr lang="en-GB" sz="3200" b="1" dirty="0"/>
              <a:t>Best practices</a:t>
            </a:r>
          </a:p>
          <a:p>
            <a:pPr marL="0" indent="0">
              <a:buNone/>
            </a:pPr>
            <a:endParaRPr lang="en-GB" sz="2600" b="1" dirty="0"/>
          </a:p>
          <a:p>
            <a:r>
              <a:rPr lang="en-GB" dirty="0"/>
              <a:t>Foster communication</a:t>
            </a:r>
          </a:p>
          <a:p>
            <a:r>
              <a:rPr lang="en-GB" dirty="0"/>
              <a:t>Keep backlog updated</a:t>
            </a:r>
          </a:p>
          <a:p>
            <a:r>
              <a:rPr lang="en-GB" dirty="0"/>
              <a:t>Deliver MVPs</a:t>
            </a:r>
          </a:p>
          <a:p>
            <a:r>
              <a:rPr lang="en-GB" dirty="0"/>
              <a:t>Conduct retrospectives</a:t>
            </a:r>
          </a:p>
          <a:p>
            <a:r>
              <a:rPr lang="en-GB" dirty="0"/>
              <a:t>Balance flexibility and discipline</a:t>
            </a:r>
          </a:p>
          <a:p>
            <a:endParaRPr lang="en-GB" dirty="0"/>
          </a:p>
        </p:txBody>
      </p:sp>
      <p:sp>
        <p:nvSpPr>
          <p:cNvPr id="4" name="Rectangle 1">
            <a:extLst>
              <a:ext uri="{FF2B5EF4-FFF2-40B4-BE49-F238E27FC236}">
                <a16:creationId xmlns:a16="http://schemas.microsoft.com/office/drawing/2014/main" id="{FEB1FBDF-36D6-60D6-9271-B60322FE8205}"/>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24614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AA12A2-0CD4-02B3-F7D1-A76DB77746AA}"/>
              </a:ext>
            </a:extLst>
          </p:cNvPr>
          <p:cNvSpPr>
            <a:spLocks noGrp="1"/>
          </p:cNvSpPr>
          <p:nvPr>
            <p:ph type="ctrTitle"/>
          </p:nvPr>
        </p:nvSpPr>
        <p:spPr/>
        <p:txBody>
          <a:bodyPr/>
          <a:lstStyle/>
          <a:p>
            <a:r>
              <a:rPr lang="en-GB" dirty="0"/>
              <a:t>1.1 Agile taxonomy (1.5 hours)</a:t>
            </a:r>
            <a:br>
              <a:rPr lang="en-GB" dirty="0"/>
            </a:br>
            <a:endParaRPr lang="en-GB" dirty="0"/>
          </a:p>
        </p:txBody>
      </p:sp>
    </p:spTree>
    <p:extLst>
      <p:ext uri="{BB962C8B-B14F-4D97-AF65-F5344CB8AC3E}">
        <p14:creationId xmlns:p14="http://schemas.microsoft.com/office/powerpoint/2010/main" val="31143758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759A8-B6F1-DDBA-7836-37067BD131B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FB743D4A-F8E5-74F6-3599-B0CD5BA28B8E}"/>
              </a:ext>
            </a:extLst>
          </p:cNvPr>
          <p:cNvSpPr>
            <a:spLocks noGrp="1"/>
          </p:cNvSpPr>
          <p:nvPr>
            <p:ph type="title"/>
          </p:nvPr>
        </p:nvSpPr>
        <p:spPr/>
        <p:txBody>
          <a:bodyPr/>
          <a:lstStyle/>
          <a:p>
            <a:r>
              <a:rPr lang="en-GB" dirty="0"/>
              <a:t>Managing a project with an Agile approach</a:t>
            </a:r>
          </a:p>
        </p:txBody>
      </p:sp>
      <p:sp>
        <p:nvSpPr>
          <p:cNvPr id="3" name="Segnaposto contenuto 2">
            <a:extLst>
              <a:ext uri="{FF2B5EF4-FFF2-40B4-BE49-F238E27FC236}">
                <a16:creationId xmlns:a16="http://schemas.microsoft.com/office/drawing/2014/main" id="{F97CE40B-874C-5385-DFC2-2468C4950937}"/>
              </a:ext>
            </a:extLst>
          </p:cNvPr>
          <p:cNvSpPr>
            <a:spLocks noGrp="1"/>
          </p:cNvSpPr>
          <p:nvPr>
            <p:ph idx="1"/>
          </p:nvPr>
        </p:nvSpPr>
        <p:spPr/>
        <p:txBody>
          <a:bodyPr>
            <a:normAutofit/>
          </a:bodyPr>
          <a:lstStyle/>
          <a:p>
            <a:pPr marL="0" indent="0">
              <a:buNone/>
            </a:pPr>
            <a:r>
              <a:rPr lang="en-GB" sz="3200" b="1" dirty="0"/>
              <a:t>Benefits</a:t>
            </a:r>
          </a:p>
          <a:p>
            <a:pPr marL="0" indent="0">
              <a:buNone/>
            </a:pPr>
            <a:endParaRPr lang="en-GB" sz="2600" b="1" dirty="0"/>
          </a:p>
          <a:p>
            <a:pPr marL="0" lvl="0" indent="0" eaLnBrk="0" fontAlgn="base" hangingPunct="0">
              <a:lnSpc>
                <a:spcPct val="100000"/>
              </a:lnSpc>
              <a:spcBef>
                <a:spcPct val="0"/>
              </a:spcBef>
              <a:spcAft>
                <a:spcPct val="0"/>
              </a:spcAft>
              <a:buFontTx/>
              <a:buChar char="•"/>
            </a:pPr>
            <a:r>
              <a:rPr lang="en-GB" altLang="en-US" sz="2600" b="1" dirty="0">
                <a:latin typeface="Arial" panose="020B0604020202020204" pitchFamily="34" charset="0"/>
              </a:rPr>
              <a:t> </a:t>
            </a:r>
            <a:r>
              <a:rPr lang="en-US" altLang="en-US" dirty="0">
                <a:latin typeface="Arial" panose="020B0604020202020204" pitchFamily="34" charset="0"/>
              </a:rPr>
              <a:t>Faster time to market</a:t>
            </a:r>
          </a:p>
          <a:p>
            <a:pPr marL="0" lvl="0" indent="0" eaLnBrk="0" fontAlgn="base" hangingPunct="0">
              <a:lnSpc>
                <a:spcPct val="100000"/>
              </a:lnSpc>
              <a:spcBef>
                <a:spcPct val="0"/>
              </a:spcBef>
              <a:spcAft>
                <a:spcPct val="0"/>
              </a:spcAft>
              <a:buFontTx/>
              <a:buChar char="•"/>
            </a:pPr>
            <a:r>
              <a:rPr lang="en-US" altLang="en-US" dirty="0">
                <a:latin typeface="Arial" panose="020B0604020202020204" pitchFamily="34" charset="0"/>
              </a:rPr>
              <a:t> Improved customer satisfaction</a:t>
            </a:r>
          </a:p>
          <a:p>
            <a:pPr marL="0" lvl="0" indent="0" eaLnBrk="0" fontAlgn="base" hangingPunct="0">
              <a:lnSpc>
                <a:spcPct val="100000"/>
              </a:lnSpc>
              <a:spcBef>
                <a:spcPct val="0"/>
              </a:spcBef>
              <a:spcAft>
                <a:spcPct val="0"/>
              </a:spcAft>
              <a:buFontTx/>
              <a:buChar char="•"/>
            </a:pPr>
            <a:r>
              <a:rPr lang="en-US" altLang="en-US" dirty="0">
                <a:latin typeface="Arial" panose="020B0604020202020204" pitchFamily="34" charset="0"/>
              </a:rPr>
              <a:t> Better risk management</a:t>
            </a:r>
          </a:p>
          <a:p>
            <a:pPr marL="0" lvl="0" indent="0" eaLnBrk="0" fontAlgn="base" hangingPunct="0">
              <a:lnSpc>
                <a:spcPct val="100000"/>
              </a:lnSpc>
              <a:spcBef>
                <a:spcPct val="0"/>
              </a:spcBef>
              <a:spcAft>
                <a:spcPct val="0"/>
              </a:spcAft>
              <a:buFontTx/>
              <a:buChar char="•"/>
            </a:pPr>
            <a:r>
              <a:rPr lang="en-US" altLang="en-US" dirty="0">
                <a:latin typeface="Arial" panose="020B0604020202020204" pitchFamily="34" charset="0"/>
              </a:rPr>
              <a:t> More engaged teams</a:t>
            </a:r>
          </a:p>
          <a:p>
            <a:pPr marL="0" lvl="0" indent="0" eaLnBrk="0" fontAlgn="base" hangingPunct="0">
              <a:lnSpc>
                <a:spcPct val="100000"/>
              </a:lnSpc>
              <a:spcBef>
                <a:spcPct val="0"/>
              </a:spcBef>
              <a:spcAft>
                <a:spcPct val="0"/>
              </a:spcAft>
              <a:buFontTx/>
              <a:buChar char="•"/>
            </a:pPr>
            <a:r>
              <a:rPr lang="en-US" altLang="en-US" dirty="0">
                <a:latin typeface="Arial" panose="020B0604020202020204" pitchFamily="34" charset="0"/>
              </a:rPr>
              <a:t> Continuous improvement</a:t>
            </a:r>
          </a:p>
          <a:p>
            <a:endParaRPr lang="en-GB" sz="2600" b="1" dirty="0"/>
          </a:p>
          <a:p>
            <a:endParaRPr lang="en-GB" dirty="0"/>
          </a:p>
        </p:txBody>
      </p:sp>
      <p:sp>
        <p:nvSpPr>
          <p:cNvPr id="7" name="Rectangle 4">
            <a:extLst>
              <a:ext uri="{FF2B5EF4-FFF2-40B4-BE49-F238E27FC236}">
                <a16:creationId xmlns:a16="http://schemas.microsoft.com/office/drawing/2014/main" id="{6C6E8CB6-2B98-6EF1-FF88-B550F4A4B2C1}"/>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501555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2A57A-7C1D-2DF6-DBFD-A596BBB7061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8226579-B0C6-BF1C-C64D-BD3F2C436F52}"/>
              </a:ext>
            </a:extLst>
          </p:cNvPr>
          <p:cNvSpPr>
            <a:spLocks noGrp="1"/>
          </p:cNvSpPr>
          <p:nvPr>
            <p:ph type="title"/>
          </p:nvPr>
        </p:nvSpPr>
        <p:spPr/>
        <p:txBody>
          <a:bodyPr/>
          <a:lstStyle/>
          <a:p>
            <a:r>
              <a:rPr lang="en-GB" dirty="0"/>
              <a:t>Managing a project with an Agile approach</a:t>
            </a:r>
          </a:p>
        </p:txBody>
      </p:sp>
      <p:sp>
        <p:nvSpPr>
          <p:cNvPr id="3" name="Segnaposto contenuto 2">
            <a:extLst>
              <a:ext uri="{FF2B5EF4-FFF2-40B4-BE49-F238E27FC236}">
                <a16:creationId xmlns:a16="http://schemas.microsoft.com/office/drawing/2014/main" id="{561CF677-F92E-BB38-1244-081780466456}"/>
              </a:ext>
            </a:extLst>
          </p:cNvPr>
          <p:cNvSpPr>
            <a:spLocks noGrp="1"/>
          </p:cNvSpPr>
          <p:nvPr>
            <p:ph idx="1"/>
          </p:nvPr>
        </p:nvSpPr>
        <p:spPr/>
        <p:txBody>
          <a:bodyPr>
            <a:normAutofit/>
          </a:bodyPr>
          <a:lstStyle/>
          <a:p>
            <a:pPr marL="0" indent="0">
              <a:buNone/>
            </a:pPr>
            <a:r>
              <a:rPr lang="en-GB" sz="3200" b="1" dirty="0"/>
              <a:t>Challenges</a:t>
            </a:r>
          </a:p>
          <a:p>
            <a:pPr marL="0" indent="0">
              <a:buNone/>
            </a:pPr>
            <a:endParaRPr lang="en-GB" sz="2600" b="1" dirty="0"/>
          </a:p>
          <a:p>
            <a:pPr marL="0" lvl="0" indent="0" eaLnBrk="0" fontAlgn="base" hangingPunct="0">
              <a:lnSpc>
                <a:spcPct val="100000"/>
              </a:lnSpc>
              <a:spcBef>
                <a:spcPct val="0"/>
              </a:spcBef>
              <a:spcAft>
                <a:spcPct val="0"/>
              </a:spcAft>
              <a:buFontTx/>
              <a:buChar char="•"/>
            </a:pPr>
            <a:r>
              <a:rPr lang="en-US" altLang="en-US" dirty="0">
                <a:latin typeface="Arial" panose="020B0604020202020204" pitchFamily="34" charset="0"/>
              </a:rPr>
              <a:t> Scope creep without discipline</a:t>
            </a:r>
          </a:p>
          <a:p>
            <a:pPr marL="0" lvl="0" indent="0" eaLnBrk="0" fontAlgn="base" hangingPunct="0">
              <a:lnSpc>
                <a:spcPct val="100000"/>
              </a:lnSpc>
              <a:spcBef>
                <a:spcPct val="0"/>
              </a:spcBef>
              <a:spcAft>
                <a:spcPct val="0"/>
              </a:spcAft>
              <a:buFontTx/>
              <a:buChar char="•"/>
            </a:pPr>
            <a:r>
              <a:rPr lang="en-US" altLang="en-US" dirty="0">
                <a:latin typeface="Arial" panose="020B0604020202020204" pitchFamily="34" charset="0"/>
              </a:rPr>
              <a:t> Misunderstanding Agile roles</a:t>
            </a:r>
          </a:p>
          <a:p>
            <a:pPr marL="0" lvl="0" indent="0" eaLnBrk="0" fontAlgn="base" hangingPunct="0">
              <a:lnSpc>
                <a:spcPct val="100000"/>
              </a:lnSpc>
              <a:spcBef>
                <a:spcPct val="0"/>
              </a:spcBef>
              <a:spcAft>
                <a:spcPct val="0"/>
              </a:spcAft>
              <a:buFontTx/>
              <a:buChar char="•"/>
            </a:pPr>
            <a:r>
              <a:rPr lang="en-US" altLang="en-US" dirty="0">
                <a:latin typeface="Arial" panose="020B0604020202020204" pitchFamily="34" charset="0"/>
              </a:rPr>
              <a:t> Resistance to change</a:t>
            </a:r>
          </a:p>
          <a:p>
            <a:pPr marL="0" lvl="0" indent="0" eaLnBrk="0" fontAlgn="base" hangingPunct="0">
              <a:lnSpc>
                <a:spcPct val="100000"/>
              </a:lnSpc>
              <a:spcBef>
                <a:spcPct val="0"/>
              </a:spcBef>
              <a:spcAft>
                <a:spcPct val="0"/>
              </a:spcAft>
              <a:buFontTx/>
              <a:buChar char="•"/>
            </a:pPr>
            <a:r>
              <a:rPr lang="en-US" altLang="en-US" dirty="0">
                <a:latin typeface="Arial" panose="020B0604020202020204" pitchFamily="34" charset="0"/>
              </a:rPr>
              <a:t> Lack of experienced leadership</a:t>
            </a:r>
            <a:endParaRPr lang="en-GB" b="1" dirty="0"/>
          </a:p>
          <a:p>
            <a:endParaRPr lang="en-GB" dirty="0"/>
          </a:p>
        </p:txBody>
      </p:sp>
      <p:sp>
        <p:nvSpPr>
          <p:cNvPr id="4" name="Rectangle 1">
            <a:extLst>
              <a:ext uri="{FF2B5EF4-FFF2-40B4-BE49-F238E27FC236}">
                <a16:creationId xmlns:a16="http://schemas.microsoft.com/office/drawing/2014/main" id="{120D0A2E-BF9A-5074-E7BE-5B0FDCD0DD07}"/>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521669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D4D59-3588-5DD5-48D6-3332BC91E21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1F3ABAB-DDA1-B6E9-F47E-F5AEA28444B2}"/>
              </a:ext>
            </a:extLst>
          </p:cNvPr>
          <p:cNvSpPr>
            <a:spLocks noGrp="1"/>
          </p:cNvSpPr>
          <p:nvPr>
            <p:ph type="title"/>
          </p:nvPr>
        </p:nvSpPr>
        <p:spPr/>
        <p:txBody>
          <a:bodyPr/>
          <a:lstStyle/>
          <a:p>
            <a:r>
              <a:rPr lang="en-GB" dirty="0"/>
              <a:t>Case study - Project Description</a:t>
            </a:r>
          </a:p>
        </p:txBody>
      </p:sp>
      <p:sp>
        <p:nvSpPr>
          <p:cNvPr id="4" name="Rectangle 1">
            <a:extLst>
              <a:ext uri="{FF2B5EF4-FFF2-40B4-BE49-F238E27FC236}">
                <a16:creationId xmlns:a16="http://schemas.microsoft.com/office/drawing/2014/main" id="{D2C6425C-3BDE-DADA-BF73-55EB7811D273}"/>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Segnaposto contenuto 5">
            <a:extLst>
              <a:ext uri="{FF2B5EF4-FFF2-40B4-BE49-F238E27FC236}">
                <a16:creationId xmlns:a16="http://schemas.microsoft.com/office/drawing/2014/main" id="{4C409960-EBA1-50F3-ADA5-A799E9CDE262}"/>
              </a:ext>
            </a:extLst>
          </p:cNvPr>
          <p:cNvSpPr>
            <a:spLocks noGrp="1"/>
          </p:cNvSpPr>
          <p:nvPr>
            <p:ph idx="1"/>
          </p:nvPr>
        </p:nvSpPr>
        <p:spPr/>
        <p:txBody>
          <a:bodyPr>
            <a:normAutofit fontScale="85000" lnSpcReduction="20000"/>
          </a:bodyPr>
          <a:lstStyle/>
          <a:p>
            <a:pPr marL="0" indent="0">
              <a:buNone/>
            </a:pPr>
            <a:r>
              <a:rPr lang="it-IT" sz="2600" dirty="0"/>
              <a:t>Company: marketing agency </a:t>
            </a:r>
            <a:r>
              <a:rPr lang="it-IT" sz="2600" dirty="0" err="1"/>
              <a:t>based</a:t>
            </a:r>
            <a:r>
              <a:rPr lang="it-IT" sz="2600" dirty="0"/>
              <a:t> in </a:t>
            </a:r>
            <a:r>
              <a:rPr lang="it-IT" sz="2600" dirty="0" err="1"/>
              <a:t>Croatia</a:t>
            </a:r>
            <a:endParaRPr lang="it-IT" sz="2600" dirty="0"/>
          </a:p>
          <a:p>
            <a:pPr marL="0" indent="0">
              <a:buNone/>
            </a:pPr>
            <a:r>
              <a:rPr lang="it-IT" sz="2600" dirty="0"/>
              <a:t>Industry: e-commerce</a:t>
            </a:r>
          </a:p>
          <a:p>
            <a:pPr marL="0" indent="0">
              <a:buNone/>
            </a:pPr>
            <a:endParaRPr lang="it-IT" sz="2600" dirty="0"/>
          </a:p>
          <a:p>
            <a:pPr marL="0" indent="0">
              <a:buNone/>
            </a:pPr>
            <a:r>
              <a:rPr lang="it-IT" sz="2600" dirty="0"/>
              <a:t>Technologies </a:t>
            </a:r>
            <a:r>
              <a:rPr lang="it-IT" sz="2600" dirty="0" err="1"/>
              <a:t>used</a:t>
            </a:r>
            <a:r>
              <a:rPr lang="it-IT" sz="2600" dirty="0"/>
              <a:t>:</a:t>
            </a:r>
          </a:p>
          <a:p>
            <a:r>
              <a:rPr lang="it-IT" sz="2600" dirty="0"/>
              <a:t>Asana</a:t>
            </a:r>
          </a:p>
          <a:p>
            <a:r>
              <a:rPr lang="it-IT" sz="2600" dirty="0" err="1"/>
              <a:t>Shopify</a:t>
            </a:r>
            <a:endParaRPr lang="it-IT" sz="2600" dirty="0"/>
          </a:p>
          <a:p>
            <a:r>
              <a:rPr lang="it-IT" sz="2600" dirty="0"/>
              <a:t>JavaScript</a:t>
            </a:r>
          </a:p>
          <a:p>
            <a:r>
              <a:rPr lang="it-IT" sz="2600" dirty="0"/>
              <a:t>PHP</a:t>
            </a:r>
          </a:p>
          <a:p>
            <a:r>
              <a:rPr lang="it-IT" sz="2600" dirty="0"/>
              <a:t>C#</a:t>
            </a:r>
          </a:p>
          <a:p>
            <a:r>
              <a:rPr lang="it-IT" sz="2600" dirty="0"/>
              <a:t>SQL</a:t>
            </a:r>
          </a:p>
          <a:p>
            <a:r>
              <a:rPr lang="it-IT" sz="2600" dirty="0"/>
              <a:t>REST API</a:t>
            </a:r>
          </a:p>
          <a:p>
            <a:r>
              <a:rPr lang="it-IT" sz="2600" dirty="0" err="1"/>
              <a:t>GraphQL</a:t>
            </a:r>
            <a:endParaRPr lang="it-IT" sz="2600" dirty="0"/>
          </a:p>
        </p:txBody>
      </p:sp>
    </p:spTree>
    <p:extLst>
      <p:ext uri="{BB962C8B-B14F-4D97-AF65-F5344CB8AC3E}">
        <p14:creationId xmlns:p14="http://schemas.microsoft.com/office/powerpoint/2010/main" val="35838909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6CBF7-698F-0FF9-FFC5-7A0C9D42C4A5}"/>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B6F35A5-4CB2-57AC-6DAD-05F6C4BF9BD5}"/>
              </a:ext>
            </a:extLst>
          </p:cNvPr>
          <p:cNvSpPr>
            <a:spLocks noGrp="1"/>
          </p:cNvSpPr>
          <p:nvPr>
            <p:ph type="title"/>
          </p:nvPr>
        </p:nvSpPr>
        <p:spPr/>
        <p:txBody>
          <a:bodyPr/>
          <a:lstStyle/>
          <a:p>
            <a:r>
              <a:rPr lang="en-GB" dirty="0"/>
              <a:t>Case study - Project Description</a:t>
            </a:r>
          </a:p>
        </p:txBody>
      </p:sp>
      <p:sp>
        <p:nvSpPr>
          <p:cNvPr id="4" name="Rectangle 1">
            <a:extLst>
              <a:ext uri="{FF2B5EF4-FFF2-40B4-BE49-F238E27FC236}">
                <a16:creationId xmlns:a16="http://schemas.microsoft.com/office/drawing/2014/main" id="{591CF527-3107-3B50-4069-88DF4ADA89D9}"/>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Segnaposto contenuto 5">
            <a:extLst>
              <a:ext uri="{FF2B5EF4-FFF2-40B4-BE49-F238E27FC236}">
                <a16:creationId xmlns:a16="http://schemas.microsoft.com/office/drawing/2014/main" id="{A6E23DC6-48D6-0A29-A1C1-907AB60E2573}"/>
              </a:ext>
            </a:extLst>
          </p:cNvPr>
          <p:cNvSpPr>
            <a:spLocks noGrp="1"/>
          </p:cNvSpPr>
          <p:nvPr>
            <p:ph idx="1"/>
          </p:nvPr>
        </p:nvSpPr>
        <p:spPr/>
        <p:txBody>
          <a:bodyPr>
            <a:noAutofit/>
          </a:bodyPr>
          <a:lstStyle/>
          <a:p>
            <a:pPr marL="0" indent="0">
              <a:buNone/>
            </a:pPr>
            <a:r>
              <a:rPr lang="en-GB" sz="2000" dirty="0"/>
              <a:t>As project managers, we were engaged to lead the end-to-end implementation of a fully customized ERP system and its integration with a Shopify-based e-commerce platform for a retail company. The ERP solution was developed from scratch, including modules for POS operations, inventory management, warehouse logistics, and accounting.</a:t>
            </a:r>
          </a:p>
          <a:p>
            <a:pPr marL="0" indent="0">
              <a:buNone/>
            </a:pPr>
            <a:endParaRPr lang="en-GB" sz="2000" dirty="0"/>
          </a:p>
          <a:p>
            <a:pPr marL="0" indent="0">
              <a:buNone/>
            </a:pPr>
            <a:r>
              <a:rPr lang="en-GB" sz="2000" dirty="0"/>
              <a:t>In parallel, we managed the development of the online store on Shopify, ensuring seamless integration with the ERP backend. Key e-commerce features included integrations with multiple delivery services, secure credit card payment setup, a unified customer loyalty system (shared between physical stores and online purchases), and automated gifting based on order thresholds.</a:t>
            </a:r>
          </a:p>
          <a:p>
            <a:pPr marL="0" indent="0">
              <a:buNone/>
            </a:pPr>
            <a:endParaRPr lang="en-GB" sz="2000" dirty="0"/>
          </a:p>
          <a:p>
            <a:pPr marL="0" indent="0">
              <a:buNone/>
            </a:pPr>
            <a:r>
              <a:rPr lang="en-GB" sz="2000" dirty="0"/>
              <a:t>The project involved selecting and coordinating with specialized development partners, overseeing timelines, technical alignment, and stakeholder communication, ensuring a scalable and future-proof solution that connected physical and digital sales channels.</a:t>
            </a:r>
            <a:endParaRPr lang="it-IT" sz="2000" dirty="0"/>
          </a:p>
        </p:txBody>
      </p:sp>
    </p:spTree>
    <p:extLst>
      <p:ext uri="{BB962C8B-B14F-4D97-AF65-F5344CB8AC3E}">
        <p14:creationId xmlns:p14="http://schemas.microsoft.com/office/powerpoint/2010/main" val="29622374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31CB9-57B6-705B-D8F4-F2622BE7ACF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E354C8C3-362B-364C-8250-773183A64945}"/>
              </a:ext>
            </a:extLst>
          </p:cNvPr>
          <p:cNvSpPr>
            <a:spLocks noGrp="1"/>
          </p:cNvSpPr>
          <p:nvPr>
            <p:ph type="title"/>
          </p:nvPr>
        </p:nvSpPr>
        <p:spPr/>
        <p:txBody>
          <a:bodyPr>
            <a:normAutofit/>
          </a:bodyPr>
          <a:lstStyle/>
          <a:p>
            <a:r>
              <a:rPr lang="en-GB" sz="2800" dirty="0"/>
              <a:t>Case study - What were the biggest challenges in the project, and how were they addressed? </a:t>
            </a:r>
          </a:p>
        </p:txBody>
      </p:sp>
      <p:sp>
        <p:nvSpPr>
          <p:cNvPr id="4" name="Rectangle 1">
            <a:extLst>
              <a:ext uri="{FF2B5EF4-FFF2-40B4-BE49-F238E27FC236}">
                <a16:creationId xmlns:a16="http://schemas.microsoft.com/office/drawing/2014/main" id="{696A3609-CCAC-119E-1CA1-5FE16BA28840}"/>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Segnaposto contenuto 5">
            <a:extLst>
              <a:ext uri="{FF2B5EF4-FFF2-40B4-BE49-F238E27FC236}">
                <a16:creationId xmlns:a16="http://schemas.microsoft.com/office/drawing/2014/main" id="{5A0FE8FE-CDE3-2214-1BA6-0937D3EA76B3}"/>
              </a:ext>
            </a:extLst>
          </p:cNvPr>
          <p:cNvSpPr>
            <a:spLocks noGrp="1"/>
          </p:cNvSpPr>
          <p:nvPr>
            <p:ph idx="1"/>
          </p:nvPr>
        </p:nvSpPr>
        <p:spPr/>
        <p:txBody>
          <a:bodyPr>
            <a:normAutofit fontScale="92500"/>
          </a:bodyPr>
          <a:lstStyle/>
          <a:p>
            <a:pPr marL="0" indent="0">
              <a:buNone/>
            </a:pPr>
            <a:r>
              <a:rPr lang="en-GB" sz="2600" dirty="0"/>
              <a:t>One of the initial challenges was choosing the right technologies to build the ERP and e-commerce systems. The decision was left to us as project managers, with the requirement to balance a limited budget with the client’s wish for a modern and easy-to-maintain solution. While Magento was the most suitable platform in terms of flexibility and features, budget constraints led us to opt for Shopify as a more feasible alternative.</a:t>
            </a:r>
          </a:p>
          <a:p>
            <a:pPr marL="0" indent="0">
              <a:buNone/>
            </a:pPr>
            <a:endParaRPr lang="en-GB" sz="2600" dirty="0"/>
          </a:p>
          <a:p>
            <a:pPr marL="0" indent="0">
              <a:buNone/>
            </a:pPr>
            <a:r>
              <a:rPr lang="en-GB" sz="2600" dirty="0"/>
              <a:t>Another major challenge was finding a development partner capable of delivering a highly customized Shopify web shop that went far beyond standard features. It was crucial to find a company familiar with the local Croatian market, including legal requirements and logistical standards. </a:t>
            </a:r>
            <a:endParaRPr lang="it-IT" sz="2600" dirty="0"/>
          </a:p>
        </p:txBody>
      </p:sp>
    </p:spTree>
    <p:extLst>
      <p:ext uri="{BB962C8B-B14F-4D97-AF65-F5344CB8AC3E}">
        <p14:creationId xmlns:p14="http://schemas.microsoft.com/office/powerpoint/2010/main" val="11428797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53CFD-F88D-5644-26DC-DD65B5B37BE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0D4BC67-954B-27F2-AA7D-501C911177FF}"/>
              </a:ext>
            </a:extLst>
          </p:cNvPr>
          <p:cNvSpPr>
            <a:spLocks noGrp="1"/>
          </p:cNvSpPr>
          <p:nvPr>
            <p:ph type="title"/>
          </p:nvPr>
        </p:nvSpPr>
        <p:spPr/>
        <p:txBody>
          <a:bodyPr>
            <a:normAutofit/>
          </a:bodyPr>
          <a:lstStyle/>
          <a:p>
            <a:r>
              <a:rPr lang="en-GB" sz="2800" dirty="0"/>
              <a:t>Case study - Which project management methodology was used and how was it adapted to the project? </a:t>
            </a:r>
          </a:p>
        </p:txBody>
      </p:sp>
      <p:sp>
        <p:nvSpPr>
          <p:cNvPr id="4" name="Rectangle 1">
            <a:extLst>
              <a:ext uri="{FF2B5EF4-FFF2-40B4-BE49-F238E27FC236}">
                <a16:creationId xmlns:a16="http://schemas.microsoft.com/office/drawing/2014/main" id="{89B5AD2D-B177-E2BD-C985-2918C62DB63C}"/>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Segnaposto contenuto 5">
            <a:extLst>
              <a:ext uri="{FF2B5EF4-FFF2-40B4-BE49-F238E27FC236}">
                <a16:creationId xmlns:a16="http://schemas.microsoft.com/office/drawing/2014/main" id="{2AC47C21-74E8-B83D-0EC0-A6D0054D7F62}"/>
              </a:ext>
            </a:extLst>
          </p:cNvPr>
          <p:cNvSpPr>
            <a:spLocks noGrp="1"/>
          </p:cNvSpPr>
          <p:nvPr>
            <p:ph idx="1"/>
          </p:nvPr>
        </p:nvSpPr>
        <p:spPr/>
        <p:txBody>
          <a:bodyPr>
            <a:normAutofit/>
          </a:bodyPr>
          <a:lstStyle/>
          <a:p>
            <a:pPr marL="0" indent="0">
              <a:buNone/>
            </a:pPr>
            <a:r>
              <a:rPr lang="en-GB" sz="2600" dirty="0"/>
              <a:t>We used a Hybrid project management approach. The project started with a clearly defined plan and deadlines (Waterfall), which helped align all stakeholders and set realistic expectations. However, within those parameters, we adopted Agile principles—adjusting priorities and iteratively developing functionalities as requirements evolved.</a:t>
            </a:r>
          </a:p>
          <a:p>
            <a:pPr marL="0" indent="0">
              <a:buNone/>
            </a:pPr>
            <a:endParaRPr lang="en-GB" sz="2600" dirty="0"/>
          </a:p>
          <a:p>
            <a:pPr marL="0" indent="0">
              <a:buNone/>
            </a:pPr>
            <a:r>
              <a:rPr lang="en-GB" sz="2600" dirty="0"/>
              <a:t>Given the scope and the fact that large teams worked on different components (e.g., ERP modules and web shop frontend/backend), we were also able to run several tasks in parallel, which significantly improved efficiency and shortened delivery time.</a:t>
            </a:r>
            <a:endParaRPr lang="it-IT" sz="2600" dirty="0"/>
          </a:p>
        </p:txBody>
      </p:sp>
    </p:spTree>
    <p:extLst>
      <p:ext uri="{BB962C8B-B14F-4D97-AF65-F5344CB8AC3E}">
        <p14:creationId xmlns:p14="http://schemas.microsoft.com/office/powerpoint/2010/main" val="197064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9069F-A0A1-831D-B712-84FB3FD7C42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668DD8A-39E6-4354-76EA-6FE6DABB155C}"/>
              </a:ext>
            </a:extLst>
          </p:cNvPr>
          <p:cNvSpPr>
            <a:spLocks noGrp="1"/>
          </p:cNvSpPr>
          <p:nvPr>
            <p:ph type="title"/>
          </p:nvPr>
        </p:nvSpPr>
        <p:spPr/>
        <p:txBody>
          <a:bodyPr>
            <a:normAutofit/>
          </a:bodyPr>
          <a:lstStyle/>
          <a:p>
            <a:r>
              <a:rPr lang="en-GB" sz="2800" dirty="0"/>
              <a:t>Case study - What were some key decisions made </a:t>
            </a:r>
            <a:br>
              <a:rPr lang="en-GB" sz="2800" dirty="0"/>
            </a:br>
            <a:r>
              <a:rPr lang="en-GB" sz="2800" dirty="0"/>
              <a:t>during the project? </a:t>
            </a:r>
          </a:p>
        </p:txBody>
      </p:sp>
      <p:sp>
        <p:nvSpPr>
          <p:cNvPr id="4" name="Rectangle 1">
            <a:extLst>
              <a:ext uri="{FF2B5EF4-FFF2-40B4-BE49-F238E27FC236}">
                <a16:creationId xmlns:a16="http://schemas.microsoft.com/office/drawing/2014/main" id="{4F9215EF-0D8A-24A1-6DC1-273E38C767F4}"/>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Segnaposto contenuto 5">
            <a:extLst>
              <a:ext uri="{FF2B5EF4-FFF2-40B4-BE49-F238E27FC236}">
                <a16:creationId xmlns:a16="http://schemas.microsoft.com/office/drawing/2014/main" id="{08031E84-25BE-B34C-3C78-B0E984A7F12C}"/>
              </a:ext>
            </a:extLst>
          </p:cNvPr>
          <p:cNvSpPr>
            <a:spLocks noGrp="1"/>
          </p:cNvSpPr>
          <p:nvPr>
            <p:ph idx="1"/>
          </p:nvPr>
        </p:nvSpPr>
        <p:spPr/>
        <p:txBody>
          <a:bodyPr>
            <a:normAutofit fontScale="92500"/>
          </a:bodyPr>
          <a:lstStyle/>
          <a:p>
            <a:pPr marL="0" indent="0">
              <a:buNone/>
            </a:pPr>
            <a:r>
              <a:rPr lang="en-GB" sz="2600" dirty="0"/>
              <a:t>One of the key decisions - typical for many e-commerce projects - was to not wait for the design and all functionalities to be 100% polished before going live. Due to the complexity of the loyalty program that connected both physical stores and the web shop, it wasn’t feasible to test every scenario fully in a pre-production environment.</a:t>
            </a:r>
          </a:p>
          <a:p>
            <a:pPr marL="0" indent="0">
              <a:buNone/>
            </a:pPr>
            <a:endParaRPr lang="en-GB" sz="2600" dirty="0"/>
          </a:p>
          <a:p>
            <a:pPr marL="0" indent="0">
              <a:buNone/>
            </a:pPr>
            <a:r>
              <a:rPr lang="en-GB" sz="2600" dirty="0"/>
              <a:t>Instead, we launched the web shop with some known and acceptable risks, understanding that some minor issues might surface once it was live. All stakeholders agreed with this approach, and it turned out to be the right decision: the shop started generating revenue for the Client immediately, while we fixed and refined things in the background.</a:t>
            </a:r>
            <a:endParaRPr lang="it-IT" sz="2600" dirty="0"/>
          </a:p>
        </p:txBody>
      </p:sp>
    </p:spTree>
    <p:extLst>
      <p:ext uri="{BB962C8B-B14F-4D97-AF65-F5344CB8AC3E}">
        <p14:creationId xmlns:p14="http://schemas.microsoft.com/office/powerpoint/2010/main" val="31737297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F3DFC-474E-4287-13AC-18BEDDDFFCC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B13CADF-065F-284D-A718-83C121BA3F24}"/>
              </a:ext>
            </a:extLst>
          </p:cNvPr>
          <p:cNvSpPr>
            <a:spLocks noGrp="1"/>
          </p:cNvSpPr>
          <p:nvPr>
            <p:ph type="title"/>
          </p:nvPr>
        </p:nvSpPr>
        <p:spPr/>
        <p:txBody>
          <a:bodyPr>
            <a:normAutofit/>
          </a:bodyPr>
          <a:lstStyle/>
          <a:p>
            <a:r>
              <a:rPr lang="en-GB" sz="2800" dirty="0"/>
              <a:t>Case study - What were the main project outcomes? </a:t>
            </a:r>
          </a:p>
        </p:txBody>
      </p:sp>
      <p:sp>
        <p:nvSpPr>
          <p:cNvPr id="4" name="Rectangle 1">
            <a:extLst>
              <a:ext uri="{FF2B5EF4-FFF2-40B4-BE49-F238E27FC236}">
                <a16:creationId xmlns:a16="http://schemas.microsoft.com/office/drawing/2014/main" id="{BACADF08-9498-5734-58E1-3A4544C7C95F}"/>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Segnaposto contenuto 5">
            <a:extLst>
              <a:ext uri="{FF2B5EF4-FFF2-40B4-BE49-F238E27FC236}">
                <a16:creationId xmlns:a16="http://schemas.microsoft.com/office/drawing/2014/main" id="{8E288905-9261-F409-6F15-9FC3FFB5E125}"/>
              </a:ext>
            </a:extLst>
          </p:cNvPr>
          <p:cNvSpPr>
            <a:spLocks noGrp="1"/>
          </p:cNvSpPr>
          <p:nvPr>
            <p:ph idx="1"/>
          </p:nvPr>
        </p:nvSpPr>
        <p:spPr/>
        <p:txBody>
          <a:bodyPr>
            <a:normAutofit fontScale="92500" lnSpcReduction="10000"/>
          </a:bodyPr>
          <a:lstStyle/>
          <a:p>
            <a:pPr marL="0" indent="0">
              <a:buNone/>
            </a:pPr>
            <a:r>
              <a:rPr lang="en-GB" sz="2600" dirty="0"/>
              <a:t>The project successfully delivered a custom ERP system tailored to the Client’s internal workflows (inventory, accounting, logistics, in-store POS), as well as a high-performing Shopify web shop integrated with multiple delivery services and a card payment gateway.</a:t>
            </a:r>
          </a:p>
          <a:p>
            <a:pPr marL="0" indent="0">
              <a:buNone/>
            </a:pPr>
            <a:endParaRPr lang="en-GB" sz="2600" dirty="0"/>
          </a:p>
          <a:p>
            <a:pPr marL="0" indent="0">
              <a:buNone/>
            </a:pPr>
            <a:r>
              <a:rPr lang="en-GB" sz="2600" dirty="0"/>
              <a:t>A key outcome was the implementation of a unified loyalty system, allowing customers to collect and redeem points both online and in physical stores, under a single customer profile.</a:t>
            </a:r>
          </a:p>
          <a:p>
            <a:pPr marL="0" indent="0">
              <a:buNone/>
            </a:pPr>
            <a:endParaRPr lang="en-GB" sz="2600" dirty="0"/>
          </a:p>
          <a:p>
            <a:pPr marL="0" indent="0">
              <a:buNone/>
            </a:pPr>
            <a:r>
              <a:rPr lang="en-GB" sz="2600" dirty="0"/>
              <a:t>The systems are now connected and stable in production, the Client has full control over operations, and the digital sales channel has started generating revenue as planned.</a:t>
            </a:r>
            <a:endParaRPr lang="it-IT" sz="2600" dirty="0"/>
          </a:p>
        </p:txBody>
      </p:sp>
    </p:spTree>
    <p:extLst>
      <p:ext uri="{BB962C8B-B14F-4D97-AF65-F5344CB8AC3E}">
        <p14:creationId xmlns:p14="http://schemas.microsoft.com/office/powerpoint/2010/main" val="21165390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5E7379-3056-617E-10EB-B55800C6E67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8B0A075-4614-F1AB-55E2-6F9D5FDB905D}"/>
              </a:ext>
            </a:extLst>
          </p:cNvPr>
          <p:cNvSpPr>
            <a:spLocks noGrp="1"/>
          </p:cNvSpPr>
          <p:nvPr>
            <p:ph type="title"/>
          </p:nvPr>
        </p:nvSpPr>
        <p:spPr/>
        <p:txBody>
          <a:bodyPr>
            <a:normAutofit/>
          </a:bodyPr>
          <a:lstStyle/>
          <a:p>
            <a:r>
              <a:rPr lang="en-GB" sz="2800" dirty="0"/>
              <a:t>Case study - What lessons were learned, and what would you do differently in the future? </a:t>
            </a:r>
          </a:p>
        </p:txBody>
      </p:sp>
      <p:sp>
        <p:nvSpPr>
          <p:cNvPr id="4" name="Rectangle 1">
            <a:extLst>
              <a:ext uri="{FF2B5EF4-FFF2-40B4-BE49-F238E27FC236}">
                <a16:creationId xmlns:a16="http://schemas.microsoft.com/office/drawing/2014/main" id="{73E40F4F-C53B-999E-34E3-E911520E9BF8}"/>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Segnaposto contenuto 5">
            <a:extLst>
              <a:ext uri="{FF2B5EF4-FFF2-40B4-BE49-F238E27FC236}">
                <a16:creationId xmlns:a16="http://schemas.microsoft.com/office/drawing/2014/main" id="{9468D712-8149-1B3E-6BE1-68D02C41C2CC}"/>
              </a:ext>
            </a:extLst>
          </p:cNvPr>
          <p:cNvSpPr>
            <a:spLocks noGrp="1"/>
          </p:cNvSpPr>
          <p:nvPr>
            <p:ph idx="1"/>
          </p:nvPr>
        </p:nvSpPr>
        <p:spPr/>
        <p:txBody>
          <a:bodyPr>
            <a:normAutofit fontScale="92500" lnSpcReduction="20000"/>
          </a:bodyPr>
          <a:lstStyle/>
          <a:p>
            <a:pPr marL="0" indent="0">
              <a:buNone/>
            </a:pPr>
            <a:r>
              <a:rPr lang="en-GB" sz="2600" dirty="0"/>
              <a:t>One key lesson was that it’s not enough to trust what's officially available on paper - you need to understand how a market actually functions in practice.</a:t>
            </a:r>
          </a:p>
          <a:p>
            <a:pPr marL="0" indent="0">
              <a:buNone/>
            </a:pPr>
            <a:endParaRPr lang="en-GB" sz="2600" dirty="0"/>
          </a:p>
          <a:p>
            <a:pPr marL="0" indent="0">
              <a:buNone/>
            </a:pPr>
            <a:r>
              <a:rPr lang="en-GB" sz="2600" dirty="0"/>
              <a:t>While expanding the e-commerce project from Croatia to Slovenia and North Macedonia, we assumed the infrastructure would be comparable. But in reality, North Macedonia was significantly behind in digital development, especially regarding card payments on platforms like Shopify.</a:t>
            </a:r>
          </a:p>
          <a:p>
            <a:pPr marL="0" indent="0">
              <a:buNone/>
            </a:pPr>
            <a:endParaRPr lang="en-GB" sz="2600" dirty="0"/>
          </a:p>
          <a:p>
            <a:pPr marL="0" indent="0">
              <a:buNone/>
            </a:pPr>
            <a:r>
              <a:rPr lang="en-GB" sz="2600" dirty="0"/>
              <a:t>The biggest surprise was that there were no native payment gateways compatible with Shopify, and international ones weren’t accepted by local banks or carried unsustainable fees. What seemed technically feasible turned out to be a regulatory and logistical maze.</a:t>
            </a:r>
          </a:p>
        </p:txBody>
      </p:sp>
    </p:spTree>
    <p:extLst>
      <p:ext uri="{BB962C8B-B14F-4D97-AF65-F5344CB8AC3E}">
        <p14:creationId xmlns:p14="http://schemas.microsoft.com/office/powerpoint/2010/main" val="5683664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D2838-FEDF-5A66-20F9-1679BAB3CFE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0C061242-FB71-E2EF-02B3-6A20B24287AF}"/>
              </a:ext>
            </a:extLst>
          </p:cNvPr>
          <p:cNvSpPr>
            <a:spLocks noGrp="1"/>
          </p:cNvSpPr>
          <p:nvPr>
            <p:ph type="title"/>
          </p:nvPr>
        </p:nvSpPr>
        <p:spPr/>
        <p:txBody>
          <a:bodyPr>
            <a:normAutofit/>
          </a:bodyPr>
          <a:lstStyle/>
          <a:p>
            <a:r>
              <a:rPr lang="en-GB" sz="2800" dirty="0"/>
              <a:t>Case study - What lessons were learned, and what would you do differently in the future? </a:t>
            </a:r>
          </a:p>
        </p:txBody>
      </p:sp>
      <p:sp>
        <p:nvSpPr>
          <p:cNvPr id="4" name="Rectangle 1">
            <a:extLst>
              <a:ext uri="{FF2B5EF4-FFF2-40B4-BE49-F238E27FC236}">
                <a16:creationId xmlns:a16="http://schemas.microsoft.com/office/drawing/2014/main" id="{5F3EE703-4E9A-C0E4-114B-1C31B4456164}"/>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Segnaposto contenuto 5">
            <a:extLst>
              <a:ext uri="{FF2B5EF4-FFF2-40B4-BE49-F238E27FC236}">
                <a16:creationId xmlns:a16="http://schemas.microsoft.com/office/drawing/2014/main" id="{73B3AD1A-8E18-18C5-E11B-A84C89B56348}"/>
              </a:ext>
            </a:extLst>
          </p:cNvPr>
          <p:cNvSpPr>
            <a:spLocks noGrp="1"/>
          </p:cNvSpPr>
          <p:nvPr>
            <p:ph idx="1"/>
          </p:nvPr>
        </p:nvSpPr>
        <p:spPr/>
        <p:txBody>
          <a:bodyPr>
            <a:normAutofit/>
          </a:bodyPr>
          <a:lstStyle/>
          <a:p>
            <a:pPr marL="0" indent="0">
              <a:buNone/>
            </a:pPr>
            <a:r>
              <a:rPr lang="en-GB" sz="2600" dirty="0"/>
              <a:t>In the end, we implemented a custom workaround with a Serbian provider - something that worked in practice, though it wasn’t officially part of Shopify’s standard flow. It took over a year to solve something we initially estimated would take two weeks.</a:t>
            </a:r>
          </a:p>
          <a:p>
            <a:pPr marL="0" indent="0">
              <a:buNone/>
            </a:pPr>
            <a:endParaRPr lang="en-GB" sz="2600" dirty="0"/>
          </a:p>
          <a:p>
            <a:pPr marL="0" indent="0">
              <a:buNone/>
            </a:pPr>
            <a:r>
              <a:rPr lang="en-GB" sz="2600" dirty="0"/>
              <a:t>In future projects, especially in less digitized markets, we’ll invest more time upfront in mapping out local constraints and informal practices. That early insight could save months of delays and help us better set client expectations.</a:t>
            </a:r>
          </a:p>
        </p:txBody>
      </p:sp>
    </p:spTree>
    <p:extLst>
      <p:ext uri="{BB962C8B-B14F-4D97-AF65-F5344CB8AC3E}">
        <p14:creationId xmlns:p14="http://schemas.microsoft.com/office/powerpoint/2010/main" val="945639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FF1BF6-B7DC-7E29-27ED-BC2810B063FD}"/>
              </a:ext>
            </a:extLst>
          </p:cNvPr>
          <p:cNvSpPr>
            <a:spLocks noGrp="1"/>
          </p:cNvSpPr>
          <p:nvPr>
            <p:ph type="title"/>
          </p:nvPr>
        </p:nvSpPr>
        <p:spPr/>
        <p:txBody>
          <a:bodyPr/>
          <a:lstStyle/>
          <a:p>
            <a:r>
              <a:rPr lang="en-GB" dirty="0"/>
              <a:t>The birth of agile methodology</a:t>
            </a:r>
          </a:p>
        </p:txBody>
      </p:sp>
      <p:pic>
        <p:nvPicPr>
          <p:cNvPr id="8" name="object 3">
            <a:extLst>
              <a:ext uri="{FF2B5EF4-FFF2-40B4-BE49-F238E27FC236}">
                <a16:creationId xmlns:a16="http://schemas.microsoft.com/office/drawing/2014/main" id="{8589C111-EDE8-1107-DC49-B667919A1DF4}"/>
              </a:ext>
            </a:extLst>
          </p:cNvPr>
          <p:cNvPicPr/>
          <p:nvPr/>
        </p:nvPicPr>
        <p:blipFill>
          <a:blip r:embed="rId2" cstate="print"/>
          <a:srcRect t="396"/>
          <a:stretch/>
        </p:blipFill>
        <p:spPr>
          <a:xfrm>
            <a:off x="2043106" y="2085174"/>
            <a:ext cx="7450610" cy="4093414"/>
          </a:xfrm>
          <a:prstGeom prst="rect">
            <a:avLst/>
          </a:prstGeom>
        </p:spPr>
      </p:pic>
      <p:sp>
        <p:nvSpPr>
          <p:cNvPr id="10" name="CasellaDiTesto 9">
            <a:extLst>
              <a:ext uri="{FF2B5EF4-FFF2-40B4-BE49-F238E27FC236}">
                <a16:creationId xmlns:a16="http://schemas.microsoft.com/office/drawing/2014/main" id="{43CDBA85-E1D4-6672-B279-3B78E9709C81}"/>
              </a:ext>
            </a:extLst>
          </p:cNvPr>
          <p:cNvSpPr txBox="1"/>
          <p:nvPr/>
        </p:nvSpPr>
        <p:spPr>
          <a:xfrm>
            <a:off x="1871529" y="2085174"/>
            <a:ext cx="3896882" cy="863125"/>
          </a:xfrm>
          <a:prstGeom prst="rect">
            <a:avLst/>
          </a:prstGeom>
          <a:solidFill>
            <a:schemeClr val="bg1"/>
          </a:solidFill>
        </p:spPr>
        <p:txBody>
          <a:bodyPr wrap="square" rtlCol="0">
            <a:spAutoFit/>
          </a:bodyPr>
          <a:lstStyle/>
          <a:p>
            <a:endParaRPr lang="en-GB" dirty="0"/>
          </a:p>
        </p:txBody>
      </p:sp>
    </p:spTree>
    <p:extLst>
      <p:ext uri="{BB962C8B-B14F-4D97-AF65-F5344CB8AC3E}">
        <p14:creationId xmlns:p14="http://schemas.microsoft.com/office/powerpoint/2010/main" val="2402139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E71307D-0875-9DD1-50D0-F9014437D546}"/>
              </a:ext>
            </a:extLst>
          </p:cNvPr>
          <p:cNvSpPr>
            <a:spLocks noGrp="1"/>
          </p:cNvSpPr>
          <p:nvPr>
            <p:ph type="title"/>
          </p:nvPr>
        </p:nvSpPr>
        <p:spPr/>
        <p:txBody>
          <a:bodyPr/>
          <a:lstStyle/>
          <a:p>
            <a:r>
              <a:rPr lang="en-GB" dirty="0"/>
              <a:t>The birth of agile methodology</a:t>
            </a:r>
          </a:p>
        </p:txBody>
      </p:sp>
      <p:sp>
        <p:nvSpPr>
          <p:cNvPr id="3" name="Segnaposto contenuto 2">
            <a:extLst>
              <a:ext uri="{FF2B5EF4-FFF2-40B4-BE49-F238E27FC236}">
                <a16:creationId xmlns:a16="http://schemas.microsoft.com/office/drawing/2014/main" id="{33AC987F-6010-E4DD-7123-4513779832CF}"/>
              </a:ext>
            </a:extLst>
          </p:cNvPr>
          <p:cNvSpPr>
            <a:spLocks noGrp="1"/>
          </p:cNvSpPr>
          <p:nvPr>
            <p:ph idx="1"/>
          </p:nvPr>
        </p:nvSpPr>
        <p:spPr>
          <a:xfrm>
            <a:off x="838200" y="1921215"/>
            <a:ext cx="2588664" cy="3592409"/>
          </a:xfrm>
        </p:spPr>
        <p:txBody>
          <a:bodyPr/>
          <a:lstStyle/>
          <a:p>
            <a:pPr marL="0" indent="0">
              <a:buNone/>
            </a:pPr>
            <a:r>
              <a:rPr lang="en-GB" sz="2800" spc="-130" dirty="0">
                <a:solidFill>
                  <a:srgbClr val="202729"/>
                </a:solidFill>
              </a:rPr>
              <a:t>Between 11 and 13 February 2001, 17 people stayed at a Utah resort. For what purpose? Finding a different way of working.</a:t>
            </a:r>
          </a:p>
          <a:p>
            <a:pPr marL="0" indent="0">
              <a:buNone/>
            </a:pPr>
            <a:endParaRPr lang="en-GB" dirty="0"/>
          </a:p>
        </p:txBody>
      </p:sp>
      <p:pic>
        <p:nvPicPr>
          <p:cNvPr id="8" name="object 3">
            <a:extLst>
              <a:ext uri="{FF2B5EF4-FFF2-40B4-BE49-F238E27FC236}">
                <a16:creationId xmlns:a16="http://schemas.microsoft.com/office/drawing/2014/main" id="{522E0B27-A627-F6C5-9CE1-89FA2F6F4E30}"/>
              </a:ext>
            </a:extLst>
          </p:cNvPr>
          <p:cNvPicPr/>
          <p:nvPr/>
        </p:nvPicPr>
        <p:blipFill>
          <a:blip r:embed="rId2" cstate="print"/>
          <a:stretch>
            <a:fillRect/>
          </a:stretch>
        </p:blipFill>
        <p:spPr>
          <a:xfrm>
            <a:off x="4354795" y="1921215"/>
            <a:ext cx="6999005" cy="4160157"/>
          </a:xfrm>
          <a:prstGeom prst="rect">
            <a:avLst/>
          </a:prstGeom>
        </p:spPr>
      </p:pic>
    </p:spTree>
    <p:extLst>
      <p:ext uri="{BB962C8B-B14F-4D97-AF65-F5344CB8AC3E}">
        <p14:creationId xmlns:p14="http://schemas.microsoft.com/office/powerpoint/2010/main" val="3100901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E463D04-87EC-683F-9230-42D380944045}"/>
              </a:ext>
            </a:extLst>
          </p:cNvPr>
          <p:cNvSpPr>
            <a:spLocks noGrp="1"/>
          </p:cNvSpPr>
          <p:nvPr>
            <p:ph type="title"/>
          </p:nvPr>
        </p:nvSpPr>
        <p:spPr/>
        <p:txBody>
          <a:bodyPr/>
          <a:lstStyle/>
          <a:p>
            <a:r>
              <a:rPr lang="en-GB" dirty="0"/>
              <a:t>The birth of agile methodology</a:t>
            </a:r>
          </a:p>
        </p:txBody>
      </p:sp>
      <p:pic>
        <p:nvPicPr>
          <p:cNvPr id="9" name="Immagine 8">
            <a:extLst>
              <a:ext uri="{FF2B5EF4-FFF2-40B4-BE49-F238E27FC236}">
                <a16:creationId xmlns:a16="http://schemas.microsoft.com/office/drawing/2014/main" id="{08E37259-37E2-95FB-8F79-62E5EF9118B4}"/>
              </a:ext>
            </a:extLst>
          </p:cNvPr>
          <p:cNvPicPr>
            <a:picLocks noChangeAspect="1"/>
          </p:cNvPicPr>
          <p:nvPr/>
        </p:nvPicPr>
        <p:blipFill>
          <a:blip r:embed="rId2"/>
          <a:stretch>
            <a:fillRect/>
          </a:stretch>
        </p:blipFill>
        <p:spPr>
          <a:xfrm>
            <a:off x="1822707" y="1972987"/>
            <a:ext cx="7919500" cy="4456038"/>
          </a:xfrm>
          <a:prstGeom prst="rect">
            <a:avLst/>
          </a:prstGeom>
        </p:spPr>
      </p:pic>
    </p:spTree>
    <p:extLst>
      <p:ext uri="{BB962C8B-B14F-4D97-AF65-F5344CB8AC3E}">
        <p14:creationId xmlns:p14="http://schemas.microsoft.com/office/powerpoint/2010/main" val="34955384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97A7FBB-B564-C755-D2F8-21CE9BC6DAB3}"/>
              </a:ext>
            </a:extLst>
          </p:cNvPr>
          <p:cNvSpPr>
            <a:spLocks noGrp="1"/>
          </p:cNvSpPr>
          <p:nvPr>
            <p:ph type="title"/>
          </p:nvPr>
        </p:nvSpPr>
        <p:spPr/>
        <p:txBody>
          <a:bodyPr/>
          <a:lstStyle/>
          <a:p>
            <a:r>
              <a:rPr lang="en-GB" dirty="0"/>
              <a:t>The birth of agile methodology</a:t>
            </a:r>
          </a:p>
        </p:txBody>
      </p:sp>
      <p:pic>
        <p:nvPicPr>
          <p:cNvPr id="8" name="object 3">
            <a:extLst>
              <a:ext uri="{FF2B5EF4-FFF2-40B4-BE49-F238E27FC236}">
                <a16:creationId xmlns:a16="http://schemas.microsoft.com/office/drawing/2014/main" id="{B0EF4012-AF6E-6B75-6B15-CA3DAC7F8173}"/>
              </a:ext>
            </a:extLst>
          </p:cNvPr>
          <p:cNvPicPr/>
          <p:nvPr/>
        </p:nvPicPr>
        <p:blipFill>
          <a:blip r:embed="rId2" cstate="print"/>
          <a:stretch>
            <a:fillRect/>
          </a:stretch>
        </p:blipFill>
        <p:spPr>
          <a:xfrm>
            <a:off x="2109387" y="2016806"/>
            <a:ext cx="7607181" cy="4280375"/>
          </a:xfrm>
          <a:prstGeom prst="rect">
            <a:avLst/>
          </a:prstGeom>
        </p:spPr>
      </p:pic>
    </p:spTree>
    <p:extLst>
      <p:ext uri="{BB962C8B-B14F-4D97-AF65-F5344CB8AC3E}">
        <p14:creationId xmlns:p14="http://schemas.microsoft.com/office/powerpoint/2010/main" val="1390063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26594-3B01-C147-7D77-FB84F9D3E1B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57787C7-279E-13E9-94FB-4C543B4B6ED0}"/>
              </a:ext>
            </a:extLst>
          </p:cNvPr>
          <p:cNvSpPr>
            <a:spLocks noGrp="1"/>
          </p:cNvSpPr>
          <p:nvPr>
            <p:ph type="title"/>
          </p:nvPr>
        </p:nvSpPr>
        <p:spPr/>
        <p:txBody>
          <a:bodyPr/>
          <a:lstStyle/>
          <a:p>
            <a:r>
              <a:rPr lang="en-GB" dirty="0"/>
              <a:t>The birth of agile methodology</a:t>
            </a:r>
          </a:p>
        </p:txBody>
      </p:sp>
      <p:pic>
        <p:nvPicPr>
          <p:cNvPr id="4" name="object 3">
            <a:extLst>
              <a:ext uri="{FF2B5EF4-FFF2-40B4-BE49-F238E27FC236}">
                <a16:creationId xmlns:a16="http://schemas.microsoft.com/office/drawing/2014/main" id="{19F6418A-5730-0A6E-49CE-3346888EEEB1}"/>
              </a:ext>
            </a:extLst>
          </p:cNvPr>
          <p:cNvPicPr/>
          <p:nvPr/>
        </p:nvPicPr>
        <p:blipFill>
          <a:blip r:embed="rId2" cstate="print"/>
          <a:stretch>
            <a:fillRect/>
          </a:stretch>
        </p:blipFill>
        <p:spPr>
          <a:xfrm>
            <a:off x="2238998" y="2008262"/>
            <a:ext cx="6913548" cy="4358355"/>
          </a:xfrm>
          <a:prstGeom prst="rect">
            <a:avLst/>
          </a:prstGeom>
        </p:spPr>
      </p:pic>
    </p:spTree>
    <p:extLst>
      <p:ext uri="{BB962C8B-B14F-4D97-AF65-F5344CB8AC3E}">
        <p14:creationId xmlns:p14="http://schemas.microsoft.com/office/powerpoint/2010/main" val="2920454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D4DD5-64CC-79D2-F253-1236CDFAA399}"/>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00728BC-CECE-82E0-4368-C9BF5CAF23FC}"/>
              </a:ext>
            </a:extLst>
          </p:cNvPr>
          <p:cNvSpPr>
            <a:spLocks noGrp="1"/>
          </p:cNvSpPr>
          <p:nvPr>
            <p:ph type="title"/>
          </p:nvPr>
        </p:nvSpPr>
        <p:spPr/>
        <p:txBody>
          <a:bodyPr/>
          <a:lstStyle/>
          <a:p>
            <a:r>
              <a:rPr lang="en-GB" dirty="0"/>
              <a:t>The birth of agile methodology</a:t>
            </a:r>
          </a:p>
        </p:txBody>
      </p:sp>
      <p:sp>
        <p:nvSpPr>
          <p:cNvPr id="3" name="Segnaposto contenuto 2">
            <a:extLst>
              <a:ext uri="{FF2B5EF4-FFF2-40B4-BE49-F238E27FC236}">
                <a16:creationId xmlns:a16="http://schemas.microsoft.com/office/drawing/2014/main" id="{B682A430-40C1-F22D-F3E0-064B4251E6B6}"/>
              </a:ext>
            </a:extLst>
          </p:cNvPr>
          <p:cNvSpPr>
            <a:spLocks noGrp="1"/>
          </p:cNvSpPr>
          <p:nvPr>
            <p:ph idx="1"/>
          </p:nvPr>
        </p:nvSpPr>
        <p:spPr>
          <a:xfrm>
            <a:off x="1641504" y="1958679"/>
            <a:ext cx="3844895" cy="4351338"/>
          </a:xfrm>
        </p:spPr>
        <p:txBody>
          <a:bodyPr/>
          <a:lstStyle/>
          <a:p>
            <a:pPr marL="0" indent="0">
              <a:buNone/>
            </a:pPr>
            <a:r>
              <a:rPr lang="en-GB" dirty="0"/>
              <a:t>In computer engineering, 'agile software development' refers to a set of development methods that have emerged since the early 2000s and are based on the principles of the so-called 'Agile Manifesto'.</a:t>
            </a:r>
          </a:p>
          <a:p>
            <a:endParaRPr lang="en-GB" dirty="0"/>
          </a:p>
        </p:txBody>
      </p:sp>
      <p:pic>
        <p:nvPicPr>
          <p:cNvPr id="5" name="Immagine 4">
            <a:extLst>
              <a:ext uri="{FF2B5EF4-FFF2-40B4-BE49-F238E27FC236}">
                <a16:creationId xmlns:a16="http://schemas.microsoft.com/office/drawing/2014/main" id="{2976BFE7-9E2C-3E5D-C010-585CC57320B7}"/>
              </a:ext>
            </a:extLst>
          </p:cNvPr>
          <p:cNvPicPr>
            <a:picLocks noChangeAspect="1"/>
          </p:cNvPicPr>
          <p:nvPr/>
        </p:nvPicPr>
        <p:blipFill>
          <a:blip r:embed="rId2">
            <a:extLst>
              <a:ext uri="{28A0092B-C50C-407E-A947-70E740481C1C}">
                <a14:useLocalDpi xmlns:a14="http://schemas.microsoft.com/office/drawing/2010/main" val="0"/>
              </a:ext>
            </a:extLst>
          </a:blip>
          <a:srcRect l="31332" t="11091" r="30327" b="4051"/>
          <a:stretch/>
        </p:blipFill>
        <p:spPr>
          <a:xfrm>
            <a:off x="6096000" y="1825625"/>
            <a:ext cx="3708875" cy="4617447"/>
          </a:xfrm>
          <a:prstGeom prst="rect">
            <a:avLst/>
          </a:prstGeom>
        </p:spPr>
      </p:pic>
    </p:spTree>
    <p:extLst>
      <p:ext uri="{BB962C8B-B14F-4D97-AF65-F5344CB8AC3E}">
        <p14:creationId xmlns:p14="http://schemas.microsoft.com/office/powerpoint/2010/main" val="1447368317"/>
      </p:ext>
    </p:extLst>
  </p:cSld>
  <p:clrMapOvr>
    <a:masterClrMapping/>
  </p:clrMapOvr>
</p:sld>
</file>

<file path=ppt/theme/theme1.xml><?xml version="1.0" encoding="utf-8"?>
<a:theme xmlns:a="http://schemas.openxmlformats.org/drawingml/2006/main" name="Tema sustava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430</TotalTime>
  <Words>1791</Words>
  <Application>Microsoft Office PowerPoint</Application>
  <PresentationFormat>Widescreen</PresentationFormat>
  <Paragraphs>175</Paragraphs>
  <Slides>39</Slides>
  <Notes>0</Notes>
  <HiddenSlides>0</HiddenSlides>
  <MMClips>0</MMClips>
  <ScaleCrop>false</ScaleCrop>
  <HeadingPairs>
    <vt:vector size="6" baseType="variant">
      <vt:variant>
        <vt:lpstr>Caratteri utilizzati</vt:lpstr>
      </vt:variant>
      <vt:variant>
        <vt:i4>11</vt:i4>
      </vt:variant>
      <vt:variant>
        <vt:lpstr>Tema</vt:lpstr>
      </vt:variant>
      <vt:variant>
        <vt:i4>1</vt:i4>
      </vt:variant>
      <vt:variant>
        <vt:lpstr>Titoli diapositive</vt:lpstr>
      </vt:variant>
      <vt:variant>
        <vt:i4>39</vt:i4>
      </vt:variant>
    </vt:vector>
  </HeadingPairs>
  <TitlesOfParts>
    <vt:vector size="51" baseType="lpstr">
      <vt:lpstr>Arial</vt:lpstr>
      <vt:lpstr>Arial MT</vt:lpstr>
      <vt:lpstr>Bahnschrift</vt:lpstr>
      <vt:lpstr>Bahnschrift SemiBold</vt:lpstr>
      <vt:lpstr>Bahnschrift SemiLight</vt:lpstr>
      <vt:lpstr>Calibri</vt:lpstr>
      <vt:lpstr>Calibri Light</vt:lpstr>
      <vt:lpstr>Microsoft Sans Serif</vt:lpstr>
      <vt:lpstr>Montserrat</vt:lpstr>
      <vt:lpstr>Times New Roman</vt:lpstr>
      <vt:lpstr>Trebuchet MS</vt:lpstr>
      <vt:lpstr>Tema sustava Office</vt:lpstr>
      <vt:lpstr>1. Fundamentals of Agile project management methodology</vt:lpstr>
      <vt:lpstr>Summary</vt:lpstr>
      <vt:lpstr>1.1 Agile taxonomy (1.5 hours) </vt:lpstr>
      <vt:lpstr>The birth of agile methodology</vt:lpstr>
      <vt:lpstr>The birth of agile methodology</vt:lpstr>
      <vt:lpstr>The birth of agile methodology</vt:lpstr>
      <vt:lpstr>The birth of agile methodology</vt:lpstr>
      <vt:lpstr>The birth of agile methodology</vt:lpstr>
      <vt:lpstr>The birth of agile methodology</vt:lpstr>
      <vt:lpstr>Key principles of agile project management</vt:lpstr>
      <vt:lpstr>Key principles of agile project management</vt:lpstr>
      <vt:lpstr>Key principles of agile project management</vt:lpstr>
      <vt:lpstr>Key principles of agile project management</vt:lpstr>
      <vt:lpstr>Where to start?</vt:lpstr>
      <vt:lpstr>1. Minimum Viable Product (MVP)</vt:lpstr>
      <vt:lpstr>1. Minimum Viable Product (MVP)</vt:lpstr>
      <vt:lpstr>2. Iterations</vt:lpstr>
      <vt:lpstr>3. Adaptation</vt:lpstr>
      <vt:lpstr>So abandoning traditional logic?</vt:lpstr>
      <vt:lpstr>So abandoning traditional logic?</vt:lpstr>
      <vt:lpstr>Agile or Lean?</vt:lpstr>
      <vt:lpstr>1.2 Managing a project with an Agile approach (2.5 hours)</vt:lpstr>
      <vt:lpstr>Introduction to the Agile approach</vt:lpstr>
      <vt:lpstr>Introduction to the Agile approach</vt:lpstr>
      <vt:lpstr>Introduction to the Agile approach</vt:lpstr>
      <vt:lpstr>Introduction to the Agile approach</vt:lpstr>
      <vt:lpstr>Managing a project with an Agile approach</vt:lpstr>
      <vt:lpstr>Managing a project with an Agile approach</vt:lpstr>
      <vt:lpstr>Managing a project with an Agile approach</vt:lpstr>
      <vt:lpstr>Managing a project with an Agile approach</vt:lpstr>
      <vt:lpstr>Managing a project with an Agile approach</vt:lpstr>
      <vt:lpstr>Case study - Project Description</vt:lpstr>
      <vt:lpstr>Case study - Project Description</vt:lpstr>
      <vt:lpstr>Case study - What were the biggest challenges in the project, and how were they addressed? </vt:lpstr>
      <vt:lpstr>Case study - Which project management methodology was used and how was it adapted to the project? </vt:lpstr>
      <vt:lpstr>Case study - What were some key decisions made  during the project? </vt:lpstr>
      <vt:lpstr>Case study - What were the main project outcomes? </vt:lpstr>
      <vt:lpstr>Case study - What lessons were learned, and what would you do differently in the future? </vt:lpstr>
      <vt:lpstr>Case study - What lessons were learned, and what would you do differently in the future?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prezentacija</dc:title>
  <dc:creator>Božica Bajčić</dc:creator>
  <cp:lastModifiedBy>Luca Paolucci</cp:lastModifiedBy>
  <cp:revision>36</cp:revision>
  <dcterms:created xsi:type="dcterms:W3CDTF">2024-02-12T13:35:47Z</dcterms:created>
  <dcterms:modified xsi:type="dcterms:W3CDTF">2025-06-11T09:16:40Z</dcterms:modified>
</cp:coreProperties>
</file>